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Default Extension="jp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2" r:id="rId7"/>
    <p:sldId id="263" r:id="rId8"/>
    <p:sldId id="264" r:id="rId9"/>
    <p:sldId id="267" r:id="rId10"/>
    <p:sldId id="268" r:id="rId11"/>
    <p:sldId id="269" r:id="rId12"/>
    <p:sldId id="270" r:id="rId13"/>
    <p:sldId id="271" r:id="rId14"/>
    <p:sldId id="272" r:id="rId15"/>
    <p:sldId id="274" r:id="rId16"/>
    <p:sldId id="276" r:id="rId17"/>
    <p:sldId id="277" r:id="rId18"/>
    <p:sldId id="278" r:id="rId19"/>
    <p:sldId id="279" r:id="rId20"/>
    <p:sldId id="280" r:id="rId21"/>
    <p:sldId id="281" r:id="rId22"/>
    <p:sldId id="283" r:id="rId23"/>
    <p:sldId id="284" r:id="rId24"/>
    <p:sldId id="286" r:id="rId25"/>
    <p:sldId id="287" r:id="rId26"/>
    <p:sldId id="288" r:id="rId27"/>
    <p:sldId id="290" r:id="rId28"/>
    <p:sldId id="291" r:id="rId29"/>
    <p:sldId id="306" r:id="rId30"/>
    <p:sldId id="307" r:id="rId31"/>
    <p:sldId id="292" r:id="rId32"/>
    <p:sldId id="294" r:id="rId33"/>
    <p:sldId id="296" r:id="rId34"/>
    <p:sldId id="297" r:id="rId35"/>
    <p:sldId id="298" r:id="rId36"/>
    <p:sldId id="304" r:id="rId37"/>
    <p:sldId id="299" r:id="rId38"/>
    <p:sldId id="300" r:id="rId39"/>
    <p:sldId id="301" r:id="rId40"/>
    <p:sldId id="302" r:id="rId41"/>
    <p:sldId id="303" r:id="rId42"/>
    <p:sldId id="308" r:id="rId43"/>
    <p:sldId id="309" r:id="rId44"/>
    <p:sldId id="310" r:id="rId45"/>
    <p:sldId id="311" r:id="rId46"/>
    <p:sldId id="312" r:id="rId47"/>
    <p:sldId id="313" r:id="rId48"/>
    <p:sldId id="314" r:id="rId49"/>
    <p:sldId id="316" r:id="rId50"/>
    <p:sldId id="317" r:id="rId51"/>
    <p:sldId id="318" r:id="rId52"/>
    <p:sldId id="319" r:id="rId53"/>
    <p:sldId id="320" r:id="rId54"/>
    <p:sldId id="321" r:id="rId55"/>
    <p:sldId id="322" r:id="rId56"/>
    <p:sldId id="323" r:id="rId57"/>
    <p:sldId id="324" r:id="rId58"/>
    <p:sldId id="325" r:id="rId59"/>
    <p:sldId id="326" r:id="rId60"/>
    <p:sldId id="327" r:id="rId61"/>
    <p:sldId id="328" r:id="rId62"/>
    <p:sldId id="329" r:id="rId63"/>
    <p:sldId id="330" r:id="rId64"/>
    <p:sldId id="331" r:id="rId65"/>
    <p:sldId id="332" r:id="rId66"/>
    <p:sldId id="333" r:id="rId67"/>
    <p:sldId id="334" r:id="rId68"/>
    <p:sldId id="336" r:id="rId69"/>
    <p:sldId id="370" r:id="rId70"/>
    <p:sldId id="337" r:id="rId71"/>
    <p:sldId id="338" r:id="rId72"/>
    <p:sldId id="339" r:id="rId73"/>
    <p:sldId id="340" r:id="rId74"/>
    <p:sldId id="341" r:id="rId75"/>
    <p:sldId id="345" r:id="rId76"/>
    <p:sldId id="342" r:id="rId77"/>
    <p:sldId id="343" r:id="rId78"/>
    <p:sldId id="344" r:id="rId79"/>
    <p:sldId id="346" r:id="rId80"/>
    <p:sldId id="347" r:id="rId81"/>
    <p:sldId id="348" r:id="rId82"/>
    <p:sldId id="349" r:id="rId83"/>
    <p:sldId id="350" r:id="rId84"/>
    <p:sldId id="351" r:id="rId85"/>
    <p:sldId id="352" r:id="rId86"/>
    <p:sldId id="353" r:id="rId87"/>
    <p:sldId id="354" r:id="rId88"/>
    <p:sldId id="355" r:id="rId89"/>
    <p:sldId id="357" r:id="rId90"/>
    <p:sldId id="358" r:id="rId91"/>
    <p:sldId id="360" r:id="rId92"/>
    <p:sldId id="361" r:id="rId93"/>
    <p:sldId id="362" r:id="rId94"/>
    <p:sldId id="363" r:id="rId95"/>
    <p:sldId id="364" r:id="rId96"/>
    <p:sldId id="365" r:id="rId97"/>
    <p:sldId id="366" r:id="rId98"/>
    <p:sldId id="367" r:id="rId99"/>
    <p:sldId id="368" r:id="rId100"/>
    <p:sldId id="369" r:id="rId101"/>
    <p:sldId id="371" r:id="rId102"/>
    <p:sldId id="372" r:id="rId103"/>
    <p:sldId id="373" r:id="rId104"/>
    <p:sldId id="374" r:id="rId105"/>
    <p:sldId id="375" r:id="rId106"/>
    <p:sldId id="376" r:id="rId107"/>
    <p:sldId id="377" r:id="rId108"/>
    <p:sldId id="378" r:id="rId109"/>
    <p:sldId id="379" r:id="rId110"/>
    <p:sldId id="380" r:id="rId111"/>
    <p:sldId id="381" r:id="rId112"/>
    <p:sldId id="382" r:id="rId113"/>
    <p:sldId id="383" r:id="rId114"/>
    <p:sldId id="384" r:id="rId115"/>
    <p:sldId id="385" r:id="rId116"/>
    <p:sldId id="386" r:id="rId117"/>
    <p:sldId id="387" r:id="rId118"/>
    <p:sldId id="388" r:id="rId119"/>
    <p:sldId id="390" r:id="rId120"/>
    <p:sldId id="391" r:id="rId121"/>
    <p:sldId id="394" r:id="rId122"/>
    <p:sldId id="396" r:id="rId123"/>
    <p:sldId id="398" r:id="rId124"/>
    <p:sldId id="399" r:id="rId125"/>
    <p:sldId id="400" r:id="rId126"/>
    <p:sldId id="401" r:id="rId127"/>
    <p:sldId id="402" r:id="rId128"/>
    <p:sldId id="403" r:id="rId129"/>
    <p:sldId id="404" r:id="rId130"/>
    <p:sldId id="406" r:id="rId131"/>
    <p:sldId id="407" r:id="rId132"/>
    <p:sldId id="405" r:id="rId133"/>
    <p:sldId id="408" r:id="rId1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A65E81C-8378-46BE-BD32-2FBE04B9CD5B}">
          <p14:sldIdLst>
            <p14:sldId id="256"/>
            <p14:sldId id="257"/>
            <p14:sldId id="258"/>
            <p14:sldId id="260"/>
            <p14:sldId id="261"/>
            <p14:sldId id="262"/>
            <p14:sldId id="263"/>
            <p14:sldId id="264"/>
            <p14:sldId id="267"/>
            <p14:sldId id="268"/>
            <p14:sldId id="269"/>
            <p14:sldId id="270"/>
            <p14:sldId id="271"/>
            <p14:sldId id="272"/>
            <p14:sldId id="274"/>
            <p14:sldId id="276"/>
            <p14:sldId id="277"/>
            <p14:sldId id="278"/>
            <p14:sldId id="279"/>
            <p14:sldId id="280"/>
            <p14:sldId id="281"/>
            <p14:sldId id="283"/>
            <p14:sldId id="284"/>
            <p14:sldId id="286"/>
            <p14:sldId id="287"/>
            <p14:sldId id="288"/>
            <p14:sldId id="290"/>
            <p14:sldId id="291"/>
            <p14:sldId id="306"/>
            <p14:sldId id="307"/>
            <p14:sldId id="292"/>
            <p14:sldId id="294"/>
            <p14:sldId id="296"/>
            <p14:sldId id="297"/>
            <p14:sldId id="298"/>
            <p14:sldId id="304"/>
            <p14:sldId id="299"/>
            <p14:sldId id="300"/>
            <p14:sldId id="301"/>
            <p14:sldId id="302"/>
            <p14:sldId id="303"/>
            <p14:sldId id="308"/>
          </p14:sldIdLst>
        </p14:section>
        <p14:section name="Untitled Section" id="{0763F8BC-62C1-4BB6-9A80-58CA09E788FA}">
          <p14:sldIdLst>
            <p14:sldId id="309"/>
            <p14:sldId id="310"/>
            <p14:sldId id="311"/>
            <p14:sldId id="312"/>
            <p14:sldId id="313"/>
            <p14:sldId id="314"/>
            <p14:sldId id="316"/>
            <p14:sldId id="317"/>
            <p14:sldId id="318"/>
            <p14:sldId id="319"/>
            <p14:sldId id="320"/>
            <p14:sldId id="321"/>
            <p14:sldId id="322"/>
            <p14:sldId id="323"/>
            <p14:sldId id="324"/>
            <p14:sldId id="325"/>
            <p14:sldId id="326"/>
            <p14:sldId id="327"/>
            <p14:sldId id="328"/>
            <p14:sldId id="329"/>
            <p14:sldId id="330"/>
            <p14:sldId id="331"/>
            <p14:sldId id="332"/>
            <p14:sldId id="333"/>
            <p14:sldId id="334"/>
            <p14:sldId id="336"/>
            <p14:sldId id="370"/>
            <p14:sldId id="337"/>
            <p14:sldId id="338"/>
            <p14:sldId id="339"/>
            <p14:sldId id="340"/>
            <p14:sldId id="341"/>
            <p14:sldId id="345"/>
            <p14:sldId id="342"/>
            <p14:sldId id="343"/>
            <p14:sldId id="344"/>
            <p14:sldId id="346"/>
            <p14:sldId id="347"/>
            <p14:sldId id="348"/>
            <p14:sldId id="349"/>
            <p14:sldId id="350"/>
            <p14:sldId id="351"/>
            <p14:sldId id="352"/>
            <p14:sldId id="353"/>
            <p14:sldId id="354"/>
            <p14:sldId id="355"/>
            <p14:sldId id="357"/>
            <p14:sldId id="358"/>
            <p14:sldId id="360"/>
            <p14:sldId id="361"/>
            <p14:sldId id="362"/>
            <p14:sldId id="363"/>
            <p14:sldId id="364"/>
            <p14:sldId id="365"/>
            <p14:sldId id="366"/>
            <p14:sldId id="367"/>
            <p14:sldId id="368"/>
            <p14:sldId id="369"/>
            <p14:sldId id="371"/>
            <p14:sldId id="372"/>
            <p14:sldId id="373"/>
            <p14:sldId id="374"/>
            <p14:sldId id="375"/>
            <p14:sldId id="376"/>
            <p14:sldId id="377"/>
            <p14:sldId id="378"/>
            <p14:sldId id="379"/>
            <p14:sldId id="380"/>
            <p14:sldId id="381"/>
            <p14:sldId id="382"/>
            <p14:sldId id="383"/>
            <p14:sldId id="384"/>
            <p14:sldId id="385"/>
            <p14:sldId id="386"/>
            <p14:sldId id="387"/>
            <p14:sldId id="388"/>
            <p14:sldId id="390"/>
            <p14:sldId id="391"/>
            <p14:sldId id="394"/>
            <p14:sldId id="396"/>
            <p14:sldId id="398"/>
            <p14:sldId id="399"/>
            <p14:sldId id="400"/>
            <p14:sldId id="401"/>
            <p14:sldId id="402"/>
            <p14:sldId id="403"/>
            <p14:sldId id="404"/>
            <p14:sldId id="406"/>
            <p14:sldId id="407"/>
            <p14:sldId id="405"/>
            <p14:sldId id="40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71" autoAdjust="0"/>
    <p:restoredTop sz="94660"/>
  </p:normalViewPr>
  <p:slideViewPr>
    <p:cSldViewPr>
      <p:cViewPr varScale="1">
        <p:scale>
          <a:sx n="69" d="100"/>
          <a:sy n="69" d="100"/>
        </p:scale>
        <p:origin x="-126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slide" Target="slides/slide133.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8273E58-11FE-4CD5-A747-CC4784C01FDC}" type="datetimeFigureOut">
              <a:rPr lang="en-US" smtClean="0"/>
              <a:t>4/29/2022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4B9921-5F0D-443F-BC1D-69B7E05F118E}" type="slidenum">
              <a:rPr lang="en-US" smtClean="0"/>
              <a:t>‹#›</a:t>
            </a:fld>
            <a:endParaRPr lang="en-US"/>
          </a:p>
        </p:txBody>
      </p:sp>
    </p:spTree>
    <p:extLst>
      <p:ext uri="{BB962C8B-B14F-4D97-AF65-F5344CB8AC3E}">
        <p14:creationId xmlns:p14="http://schemas.microsoft.com/office/powerpoint/2010/main" val="3842509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273E58-11FE-4CD5-A747-CC4784C01FDC}" type="datetimeFigureOut">
              <a:rPr lang="en-US" smtClean="0"/>
              <a:t>4/29/2022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4B9921-5F0D-443F-BC1D-69B7E05F118E}" type="slidenum">
              <a:rPr lang="en-US" smtClean="0"/>
              <a:t>‹#›</a:t>
            </a:fld>
            <a:endParaRPr lang="en-US"/>
          </a:p>
        </p:txBody>
      </p:sp>
    </p:spTree>
    <p:extLst>
      <p:ext uri="{BB962C8B-B14F-4D97-AF65-F5344CB8AC3E}">
        <p14:creationId xmlns:p14="http://schemas.microsoft.com/office/powerpoint/2010/main" val="1831568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273E58-11FE-4CD5-A747-CC4784C01FDC}" type="datetimeFigureOut">
              <a:rPr lang="en-US" smtClean="0"/>
              <a:t>4/29/2022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4B9921-5F0D-443F-BC1D-69B7E05F118E}" type="slidenum">
              <a:rPr lang="en-US" smtClean="0"/>
              <a:t>‹#›</a:t>
            </a:fld>
            <a:endParaRPr lang="en-US"/>
          </a:p>
        </p:txBody>
      </p:sp>
    </p:spTree>
    <p:extLst>
      <p:ext uri="{BB962C8B-B14F-4D97-AF65-F5344CB8AC3E}">
        <p14:creationId xmlns:p14="http://schemas.microsoft.com/office/powerpoint/2010/main" val="583930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273E58-11FE-4CD5-A747-CC4784C01FDC}" type="datetimeFigureOut">
              <a:rPr lang="en-US" smtClean="0"/>
              <a:t>4/29/2022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4B9921-5F0D-443F-BC1D-69B7E05F118E}" type="slidenum">
              <a:rPr lang="en-US" smtClean="0"/>
              <a:t>‹#›</a:t>
            </a:fld>
            <a:endParaRPr lang="en-US"/>
          </a:p>
        </p:txBody>
      </p:sp>
    </p:spTree>
    <p:extLst>
      <p:ext uri="{BB962C8B-B14F-4D97-AF65-F5344CB8AC3E}">
        <p14:creationId xmlns:p14="http://schemas.microsoft.com/office/powerpoint/2010/main" val="483387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273E58-11FE-4CD5-A747-CC4784C01FDC}" type="datetimeFigureOut">
              <a:rPr lang="en-US" smtClean="0"/>
              <a:t>4/29/2022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4B9921-5F0D-443F-BC1D-69B7E05F118E}" type="slidenum">
              <a:rPr lang="en-US" smtClean="0"/>
              <a:t>‹#›</a:t>
            </a:fld>
            <a:endParaRPr lang="en-US"/>
          </a:p>
        </p:txBody>
      </p:sp>
    </p:spTree>
    <p:extLst>
      <p:ext uri="{BB962C8B-B14F-4D97-AF65-F5344CB8AC3E}">
        <p14:creationId xmlns:p14="http://schemas.microsoft.com/office/powerpoint/2010/main" val="208691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273E58-11FE-4CD5-A747-CC4784C01FDC}" type="datetimeFigureOut">
              <a:rPr lang="en-US" smtClean="0"/>
              <a:t>4/29/2022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4B9921-5F0D-443F-BC1D-69B7E05F118E}" type="slidenum">
              <a:rPr lang="en-US" smtClean="0"/>
              <a:t>‹#›</a:t>
            </a:fld>
            <a:endParaRPr lang="en-US"/>
          </a:p>
        </p:txBody>
      </p:sp>
    </p:spTree>
    <p:extLst>
      <p:ext uri="{BB962C8B-B14F-4D97-AF65-F5344CB8AC3E}">
        <p14:creationId xmlns:p14="http://schemas.microsoft.com/office/powerpoint/2010/main" val="1863405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273E58-11FE-4CD5-A747-CC4784C01FDC}" type="datetimeFigureOut">
              <a:rPr lang="en-US" smtClean="0"/>
              <a:t>4/29/2022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4B9921-5F0D-443F-BC1D-69B7E05F118E}" type="slidenum">
              <a:rPr lang="en-US" smtClean="0"/>
              <a:t>‹#›</a:t>
            </a:fld>
            <a:endParaRPr lang="en-US"/>
          </a:p>
        </p:txBody>
      </p:sp>
    </p:spTree>
    <p:extLst>
      <p:ext uri="{BB962C8B-B14F-4D97-AF65-F5344CB8AC3E}">
        <p14:creationId xmlns:p14="http://schemas.microsoft.com/office/powerpoint/2010/main" val="1339196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273E58-11FE-4CD5-A747-CC4784C01FDC}" type="datetimeFigureOut">
              <a:rPr lang="en-US" smtClean="0"/>
              <a:t>4/29/2022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4B9921-5F0D-443F-BC1D-69B7E05F118E}" type="slidenum">
              <a:rPr lang="en-US" smtClean="0"/>
              <a:t>‹#›</a:t>
            </a:fld>
            <a:endParaRPr lang="en-US"/>
          </a:p>
        </p:txBody>
      </p:sp>
    </p:spTree>
    <p:extLst>
      <p:ext uri="{BB962C8B-B14F-4D97-AF65-F5344CB8AC3E}">
        <p14:creationId xmlns:p14="http://schemas.microsoft.com/office/powerpoint/2010/main" val="85787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273E58-11FE-4CD5-A747-CC4784C01FDC}" type="datetimeFigureOut">
              <a:rPr lang="en-US" smtClean="0"/>
              <a:t>4/29/2022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4B9921-5F0D-443F-BC1D-69B7E05F118E}" type="slidenum">
              <a:rPr lang="en-US" smtClean="0"/>
              <a:t>‹#›</a:t>
            </a:fld>
            <a:endParaRPr lang="en-US"/>
          </a:p>
        </p:txBody>
      </p:sp>
    </p:spTree>
    <p:extLst>
      <p:ext uri="{BB962C8B-B14F-4D97-AF65-F5344CB8AC3E}">
        <p14:creationId xmlns:p14="http://schemas.microsoft.com/office/powerpoint/2010/main" val="109400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273E58-11FE-4CD5-A747-CC4784C01FDC}" type="datetimeFigureOut">
              <a:rPr lang="en-US" smtClean="0"/>
              <a:t>4/29/2022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4B9921-5F0D-443F-BC1D-69B7E05F118E}" type="slidenum">
              <a:rPr lang="en-US" smtClean="0"/>
              <a:t>‹#›</a:t>
            </a:fld>
            <a:endParaRPr lang="en-US"/>
          </a:p>
        </p:txBody>
      </p:sp>
    </p:spTree>
    <p:extLst>
      <p:ext uri="{BB962C8B-B14F-4D97-AF65-F5344CB8AC3E}">
        <p14:creationId xmlns:p14="http://schemas.microsoft.com/office/powerpoint/2010/main" val="1285309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273E58-11FE-4CD5-A747-CC4784C01FDC}" type="datetimeFigureOut">
              <a:rPr lang="en-US" smtClean="0"/>
              <a:t>4/29/2022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4B9921-5F0D-443F-BC1D-69B7E05F118E}" type="slidenum">
              <a:rPr lang="en-US" smtClean="0"/>
              <a:t>‹#›</a:t>
            </a:fld>
            <a:endParaRPr lang="en-US"/>
          </a:p>
        </p:txBody>
      </p:sp>
    </p:spTree>
    <p:extLst>
      <p:ext uri="{BB962C8B-B14F-4D97-AF65-F5344CB8AC3E}">
        <p14:creationId xmlns:p14="http://schemas.microsoft.com/office/powerpoint/2010/main" val="327254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273E58-11FE-4CD5-A747-CC4784C01FDC}" type="datetimeFigureOut">
              <a:rPr lang="en-US" smtClean="0"/>
              <a:t>4/29/2022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4B9921-5F0D-443F-BC1D-69B7E05F118E}" type="slidenum">
              <a:rPr lang="en-US" smtClean="0"/>
              <a:t>‹#›</a:t>
            </a:fld>
            <a:endParaRPr lang="en-US"/>
          </a:p>
        </p:txBody>
      </p:sp>
    </p:spTree>
    <p:extLst>
      <p:ext uri="{BB962C8B-B14F-4D97-AF65-F5344CB8AC3E}">
        <p14:creationId xmlns:p14="http://schemas.microsoft.com/office/powerpoint/2010/main" val="24649064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94.jp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95.jp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96.jp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97.jp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98.jp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99.jp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100.jp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101.jp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image" Target="../media/image10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image" Target="../media/image103.jp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image" Target="../media/image104.jp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image" Target="../media/image105.jpg"/><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image" Target="../media/image106.jpg"/><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image" Target="../media/image107.jpg"/><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image" Target="../media/image108.jpg"/><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image" Target="../media/image109.jpg"/><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image" Target="../media/image110.jpg"/><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image" Target="../media/image111.jpg"/><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image" Target="../media/image11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image" Target="../media/image113.jpg"/><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image" Target="../media/image114.jpg"/><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image" Target="../media/image115.jpg"/><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image" Target="../media/image116.jpg"/><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image" Target="../media/image117.jpg"/><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image" Target="../media/image118.jpg"/><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image" Target="../media/image119.jpg"/><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image" Target="../media/image120.jpg"/><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image" Target="../media/image121.jpg"/><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image" Target="../media/image12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2" Type="http://schemas.openxmlformats.org/officeDocument/2006/relationships/image" Target="../media/image123.jpg"/><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image" Target="../media/image124.jpg"/><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2" Type="http://schemas.openxmlformats.org/officeDocument/2006/relationships/image" Target="../media/image125.jpg"/><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66.jp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67.jp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68.jp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70.jp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71.jp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72.jp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7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74.jp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75.jp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76.jp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77.jp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78.jp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79.jp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80.jp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81.jp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82.jp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8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84.jp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85.jp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86.jp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87.jp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88.jp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89.jp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90.jp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91.jp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92.jp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9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Reise</a:t>
            </a:r>
            <a:r>
              <a:rPr lang="en-US" dirty="0" smtClean="0"/>
              <a:t> </a:t>
            </a:r>
            <a:r>
              <a:rPr lang="en-US" dirty="0" err="1" smtClean="0"/>
              <a:t>Ägypten</a:t>
            </a:r>
            <a:r>
              <a:rPr lang="en-US" dirty="0" smtClean="0"/>
              <a:t> April 2022</a:t>
            </a:r>
            <a:endParaRPr lang="en-US" dirty="0"/>
          </a:p>
        </p:txBody>
      </p:sp>
      <p:sp>
        <p:nvSpPr>
          <p:cNvPr id="3" name="Subtitle 2"/>
          <p:cNvSpPr>
            <a:spLocks noGrp="1"/>
          </p:cNvSpPr>
          <p:nvPr>
            <p:ph type="subTitle" idx="1"/>
          </p:nvPr>
        </p:nvSpPr>
        <p:spPr>
          <a:xfrm>
            <a:off x="1371600" y="3886200"/>
            <a:ext cx="6400800" cy="766936"/>
          </a:xfrm>
        </p:spPr>
        <p:txBody>
          <a:bodyPr/>
          <a:lstStyle/>
          <a:p>
            <a:r>
              <a:rPr lang="en-US" dirty="0" smtClean="0"/>
              <a:t>Text von Klaus</a:t>
            </a:r>
            <a:endParaRPr lang="en-US" dirty="0"/>
          </a:p>
        </p:txBody>
      </p:sp>
    </p:spTree>
    <p:extLst>
      <p:ext uri="{BB962C8B-B14F-4D97-AF65-F5344CB8AC3E}">
        <p14:creationId xmlns:p14="http://schemas.microsoft.com/office/powerpoint/2010/main" val="16919233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6279"/>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801687"/>
            <a:ext cx="9144000" cy="6056313"/>
          </a:xfrm>
          <a:prstGeom prst="rect">
            <a:avLst/>
          </a:prstGeom>
          <a:noFill/>
          <a:ln>
            <a:noFill/>
          </a:ln>
        </p:spPr>
      </p:pic>
      <p:sp>
        <p:nvSpPr>
          <p:cNvPr id="3" name="TextBox 2"/>
          <p:cNvSpPr txBox="1"/>
          <p:nvPr/>
        </p:nvSpPr>
        <p:spPr>
          <a:xfrm>
            <a:off x="0" y="111126"/>
            <a:ext cx="9144000" cy="707886"/>
          </a:xfrm>
          <a:prstGeom prst="rect">
            <a:avLst/>
          </a:prstGeom>
          <a:noFill/>
        </p:spPr>
        <p:txBody>
          <a:bodyPr wrap="square" rtlCol="0">
            <a:spAutoFit/>
          </a:bodyPr>
          <a:lstStyle/>
          <a:p>
            <a:r>
              <a:rPr lang="de-DE" sz="4000" b="1" dirty="0" smtClean="0"/>
              <a:t>Die Sphinx Allee und eine koptische Kirche</a:t>
            </a:r>
            <a:endParaRPr lang="de-DE" sz="4000" b="1" dirty="0"/>
          </a:p>
        </p:txBody>
      </p:sp>
    </p:spTree>
    <p:extLst>
      <p:ext uri="{BB962C8B-B14F-4D97-AF65-F5344CB8AC3E}">
        <p14:creationId xmlns:p14="http://schemas.microsoft.com/office/powerpoint/2010/main" val="97300604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634082"/>
          </a:xfrm>
        </p:spPr>
        <p:txBody>
          <a:bodyPr>
            <a:normAutofit fontScale="90000"/>
          </a:bodyPr>
          <a:lstStyle/>
          <a:p>
            <a:r>
              <a:rPr lang="en-US" dirty="0" smtClean="0"/>
              <a:t>Tag </a:t>
            </a:r>
            <a:r>
              <a:rPr lang="en-US" dirty="0" smtClean="0"/>
              <a:t>6</a:t>
            </a:r>
            <a:endParaRPr lang="en-US" dirty="0"/>
          </a:p>
        </p:txBody>
      </p:sp>
      <p:sp>
        <p:nvSpPr>
          <p:cNvPr id="3" name="Content Placeholder 2"/>
          <p:cNvSpPr>
            <a:spLocks noGrp="1"/>
          </p:cNvSpPr>
          <p:nvPr>
            <p:ph idx="1"/>
          </p:nvPr>
        </p:nvSpPr>
        <p:spPr>
          <a:xfrm>
            <a:off x="179512" y="620688"/>
            <a:ext cx="8712968" cy="5976664"/>
          </a:xfrm>
        </p:spPr>
        <p:txBody>
          <a:bodyPr>
            <a:noAutofit/>
          </a:bodyPr>
          <a:lstStyle/>
          <a:p>
            <a:pPr marL="0" indent="0">
              <a:buNone/>
            </a:pPr>
            <a:r>
              <a:rPr lang="de-DE" sz="2400" dirty="0" smtClean="0"/>
              <a:t>Langer letzter Tag: Ausflug zum </a:t>
            </a:r>
            <a:r>
              <a:rPr lang="de-DE" sz="2400" dirty="0" err="1" smtClean="0"/>
              <a:t>Esna</a:t>
            </a:r>
            <a:r>
              <a:rPr lang="de-DE" sz="2400" dirty="0" smtClean="0"/>
              <a:t> Tempel mit sehr schönen bemalten Säulen. Jeder Tempel ist etwas anders , mit einen etwas anderen Charakter. So hat dieser Tempel wunderbare Säulen und ist eigentlich in einer Phase der Verbesserung bzw. Restaurierung. Kurz danach mit dem Bus nach Luxor denn das Schiff fuhr ohne uns weiter, da wir noch nicht den Karnak und Luxor Tempel gesehen hatten, der eigentlich in unserem Programm aufgeführt. Karnak ist riesig, dem </a:t>
            </a:r>
            <a:r>
              <a:rPr lang="de-DE" sz="2400" dirty="0"/>
              <a:t>S</a:t>
            </a:r>
            <a:r>
              <a:rPr lang="de-DE" sz="2400" dirty="0" smtClean="0"/>
              <a:t>chöpfergott </a:t>
            </a:r>
            <a:r>
              <a:rPr lang="de-DE" sz="2400" dirty="0" err="1" smtClean="0"/>
              <a:t>Amun</a:t>
            </a:r>
            <a:r>
              <a:rPr lang="de-DE" sz="2400" dirty="0" smtClean="0"/>
              <a:t> geweiht und erstreckt sich über mehrere Kilometer. Außerdem </a:t>
            </a:r>
            <a:r>
              <a:rPr lang="de-DE" sz="2400" dirty="0" err="1" smtClean="0"/>
              <a:t>wurd</a:t>
            </a:r>
            <a:r>
              <a:rPr lang="de-DE" sz="2400" dirty="0" smtClean="0"/>
              <a:t> eine 3 km lange Sphinx Allee restauriert, die ihn mit dem </a:t>
            </a:r>
            <a:r>
              <a:rPr lang="de-DE" sz="2400" dirty="0" err="1" smtClean="0"/>
              <a:t>LuxorTempel</a:t>
            </a:r>
            <a:r>
              <a:rPr lang="de-DE" sz="2400" dirty="0" smtClean="0"/>
              <a:t> verbunden ist. Aber die Besichtigung war trotzdem sehr lohnend und dank unseres guten Reiseführer auch ein erholsamer und nicht zu anstrengend eigenes. Danach zum Luxor-Tempel auch hier hatte nach einem Foto von 69 sich etliches verändert aber hauptsächlich die Zahl der Besucher. Auch riesiger Tempel (Ramses </a:t>
            </a:r>
            <a:r>
              <a:rPr lang="de-DE" sz="2400" dirty="0" err="1" smtClean="0"/>
              <a:t>Ii</a:t>
            </a:r>
            <a:r>
              <a:rPr lang="de-DE" sz="2400" dirty="0" smtClean="0"/>
              <a:t>) und etwas leerer, dann in kurz zurück zum Schiff, abends weiter mit dem Bus nach </a:t>
            </a:r>
            <a:r>
              <a:rPr lang="de-DE" sz="2400" dirty="0" err="1" smtClean="0"/>
              <a:t>Hurghada</a:t>
            </a:r>
            <a:r>
              <a:rPr lang="de-DE" sz="2400" dirty="0" smtClean="0"/>
              <a:t>.</a:t>
            </a:r>
            <a:endParaRPr lang="de-DE" sz="2400" dirty="0"/>
          </a:p>
        </p:txBody>
      </p:sp>
    </p:spTree>
    <p:extLst>
      <p:ext uri="{BB962C8B-B14F-4D97-AF65-F5344CB8AC3E}">
        <p14:creationId xmlns:p14="http://schemas.microsoft.com/office/powerpoint/2010/main" val="174688984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6514"/>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24439" y="801687"/>
            <a:ext cx="9144000" cy="6056313"/>
          </a:xfrm>
          <a:prstGeom prst="rect">
            <a:avLst/>
          </a:prstGeom>
          <a:noFill/>
          <a:ln>
            <a:noFill/>
          </a:ln>
        </p:spPr>
      </p:pic>
      <p:sp>
        <p:nvSpPr>
          <p:cNvPr id="3" name="TextBox 2"/>
          <p:cNvSpPr txBox="1"/>
          <p:nvPr/>
        </p:nvSpPr>
        <p:spPr>
          <a:xfrm>
            <a:off x="0" y="17047"/>
            <a:ext cx="9144000" cy="646331"/>
          </a:xfrm>
          <a:prstGeom prst="rect">
            <a:avLst/>
          </a:prstGeom>
          <a:noFill/>
        </p:spPr>
        <p:txBody>
          <a:bodyPr wrap="square" rtlCol="0">
            <a:spAutoFit/>
          </a:bodyPr>
          <a:lstStyle/>
          <a:p>
            <a:pPr algn="ctr"/>
            <a:r>
              <a:rPr lang="de-DE" sz="3600" b="1" dirty="0" smtClean="0"/>
              <a:t>Morgenstimmung auf dem dunstigen Nil</a:t>
            </a:r>
            <a:endParaRPr lang="de-DE" sz="3600" b="1" dirty="0"/>
          </a:p>
        </p:txBody>
      </p:sp>
    </p:spTree>
    <p:extLst>
      <p:ext uri="{BB962C8B-B14F-4D97-AF65-F5344CB8AC3E}">
        <p14:creationId xmlns:p14="http://schemas.microsoft.com/office/powerpoint/2010/main" val="244878887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6515"/>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22060" y="774123"/>
            <a:ext cx="9144000" cy="6056313"/>
          </a:xfrm>
          <a:prstGeom prst="rect">
            <a:avLst/>
          </a:prstGeom>
          <a:noFill/>
          <a:ln>
            <a:noFill/>
          </a:ln>
        </p:spPr>
      </p:pic>
      <p:sp>
        <p:nvSpPr>
          <p:cNvPr id="3" name="TextBox 2"/>
          <p:cNvSpPr txBox="1"/>
          <p:nvPr/>
        </p:nvSpPr>
        <p:spPr>
          <a:xfrm>
            <a:off x="0" y="17047"/>
            <a:ext cx="9144000" cy="646331"/>
          </a:xfrm>
          <a:prstGeom prst="rect">
            <a:avLst/>
          </a:prstGeom>
          <a:noFill/>
        </p:spPr>
        <p:txBody>
          <a:bodyPr wrap="square" rtlCol="0">
            <a:spAutoFit/>
          </a:bodyPr>
          <a:lstStyle/>
          <a:p>
            <a:pPr algn="ctr"/>
            <a:r>
              <a:rPr lang="de-DE" sz="3600" b="1" dirty="0" smtClean="0"/>
              <a:t>Unser Schiff „Royal la Terrasse“</a:t>
            </a:r>
            <a:endParaRPr lang="de-DE" sz="3600" b="1" dirty="0"/>
          </a:p>
        </p:txBody>
      </p:sp>
    </p:spTree>
    <p:extLst>
      <p:ext uri="{BB962C8B-B14F-4D97-AF65-F5344CB8AC3E}">
        <p14:creationId xmlns:p14="http://schemas.microsoft.com/office/powerpoint/2010/main" val="71504228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6516"/>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801687"/>
            <a:ext cx="9144000" cy="6056313"/>
          </a:xfrm>
          <a:prstGeom prst="rect">
            <a:avLst/>
          </a:prstGeom>
          <a:noFill/>
          <a:ln>
            <a:noFill/>
          </a:ln>
        </p:spPr>
      </p:pic>
      <p:sp>
        <p:nvSpPr>
          <p:cNvPr id="3" name="TextBox 2"/>
          <p:cNvSpPr txBox="1"/>
          <p:nvPr/>
        </p:nvSpPr>
        <p:spPr>
          <a:xfrm>
            <a:off x="0" y="17047"/>
            <a:ext cx="9144000" cy="646331"/>
          </a:xfrm>
          <a:prstGeom prst="rect">
            <a:avLst/>
          </a:prstGeom>
          <a:noFill/>
        </p:spPr>
        <p:txBody>
          <a:bodyPr wrap="square" rtlCol="0">
            <a:spAutoFit/>
          </a:bodyPr>
          <a:lstStyle/>
          <a:p>
            <a:pPr algn="ctr"/>
            <a:r>
              <a:rPr lang="de-DE" sz="3600" b="1" dirty="0" smtClean="0"/>
              <a:t>Der </a:t>
            </a:r>
            <a:r>
              <a:rPr lang="de-DE" sz="3600" b="1" dirty="0" err="1" smtClean="0"/>
              <a:t>Esna</a:t>
            </a:r>
            <a:r>
              <a:rPr lang="de-DE" sz="3600" b="1" dirty="0" smtClean="0"/>
              <a:t> Tempel</a:t>
            </a:r>
            <a:endParaRPr lang="de-DE" sz="3600" b="1" dirty="0"/>
          </a:p>
        </p:txBody>
      </p:sp>
    </p:spTree>
    <p:extLst>
      <p:ext uri="{BB962C8B-B14F-4D97-AF65-F5344CB8AC3E}">
        <p14:creationId xmlns:p14="http://schemas.microsoft.com/office/powerpoint/2010/main" val="228855031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6518"/>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400050"/>
            <a:ext cx="9144000" cy="6056313"/>
          </a:xfrm>
          <a:prstGeom prst="rect">
            <a:avLst/>
          </a:prstGeom>
          <a:noFill/>
          <a:ln>
            <a:noFill/>
          </a:ln>
        </p:spPr>
      </p:pic>
    </p:spTree>
    <p:extLst>
      <p:ext uri="{BB962C8B-B14F-4D97-AF65-F5344CB8AC3E}">
        <p14:creationId xmlns:p14="http://schemas.microsoft.com/office/powerpoint/2010/main" val="395588954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6519"/>
          <p:cNvPicPr>
            <a:picLocks noGrp="1" noChangeAspect="1"/>
          </p:cNvPicPr>
          <p:nvPr isPhoto="1"/>
        </p:nvPicPr>
        <p:blipFill rotWithShape="1">
          <a:blip r:embed="rId2" cstate="print">
            <a:lum/>
            <a:extLst>
              <a:ext uri="{28A0092B-C50C-407E-A947-70E740481C1C}">
                <a14:useLocalDpi xmlns:a14="http://schemas.microsoft.com/office/drawing/2010/main" val="0"/>
              </a:ext>
            </a:extLst>
          </a:blip>
          <a:srcRect l="13101" r="-1" b="2402"/>
          <a:stretch/>
        </p:blipFill>
        <p:spPr>
          <a:xfrm rot="16200000">
            <a:off x="710816" y="890921"/>
            <a:ext cx="6800108" cy="5134049"/>
          </a:xfrm>
          <a:prstGeom prst="rect">
            <a:avLst/>
          </a:prstGeom>
          <a:noFill/>
          <a:ln>
            <a:noFill/>
          </a:ln>
        </p:spPr>
      </p:pic>
    </p:spTree>
    <p:extLst>
      <p:ext uri="{BB962C8B-B14F-4D97-AF65-F5344CB8AC3E}">
        <p14:creationId xmlns:p14="http://schemas.microsoft.com/office/powerpoint/2010/main" val="322278503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6520"/>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400050"/>
            <a:ext cx="9144000" cy="6056313"/>
          </a:xfrm>
          <a:prstGeom prst="rect">
            <a:avLst/>
          </a:prstGeom>
          <a:noFill/>
          <a:ln>
            <a:noFill/>
          </a:ln>
        </p:spPr>
      </p:pic>
    </p:spTree>
    <p:extLst>
      <p:ext uri="{BB962C8B-B14F-4D97-AF65-F5344CB8AC3E}">
        <p14:creationId xmlns:p14="http://schemas.microsoft.com/office/powerpoint/2010/main" val="49358447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6522"/>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rot="16200000">
            <a:off x="913656" y="1195956"/>
            <a:ext cx="6740626" cy="4464495"/>
          </a:xfrm>
          <a:prstGeom prst="rect">
            <a:avLst/>
          </a:prstGeom>
          <a:noFill/>
          <a:ln>
            <a:noFill/>
          </a:ln>
        </p:spPr>
      </p:pic>
    </p:spTree>
    <p:extLst>
      <p:ext uri="{BB962C8B-B14F-4D97-AF65-F5344CB8AC3E}">
        <p14:creationId xmlns:p14="http://schemas.microsoft.com/office/powerpoint/2010/main" val="167348323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6524"/>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400050"/>
            <a:ext cx="9144000" cy="6056313"/>
          </a:xfrm>
          <a:prstGeom prst="rect">
            <a:avLst/>
          </a:prstGeom>
          <a:noFill/>
          <a:ln>
            <a:noFill/>
          </a:ln>
        </p:spPr>
      </p:pic>
    </p:spTree>
    <p:extLst>
      <p:ext uri="{BB962C8B-B14F-4D97-AF65-F5344CB8AC3E}">
        <p14:creationId xmlns:p14="http://schemas.microsoft.com/office/powerpoint/2010/main" val="263949671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6525"/>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rot="16200000">
            <a:off x="1181870" y="1157881"/>
            <a:ext cx="6858000" cy="4542235"/>
          </a:xfrm>
          <a:prstGeom prst="rect">
            <a:avLst/>
          </a:prstGeom>
          <a:noFill/>
          <a:ln>
            <a:noFill/>
          </a:ln>
        </p:spPr>
      </p:pic>
    </p:spTree>
    <p:extLst>
      <p:ext uri="{BB962C8B-B14F-4D97-AF65-F5344CB8AC3E}">
        <p14:creationId xmlns:p14="http://schemas.microsoft.com/office/powerpoint/2010/main" val="31030894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6281"/>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400050"/>
            <a:ext cx="9144000" cy="6056313"/>
          </a:xfrm>
          <a:prstGeom prst="rect">
            <a:avLst/>
          </a:prstGeom>
          <a:noFill/>
          <a:ln>
            <a:noFill/>
          </a:ln>
        </p:spPr>
      </p:pic>
    </p:spTree>
    <p:extLst>
      <p:ext uri="{BB962C8B-B14F-4D97-AF65-F5344CB8AC3E}">
        <p14:creationId xmlns:p14="http://schemas.microsoft.com/office/powerpoint/2010/main" val="150155483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6527Refaat"/>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rot="16200000">
            <a:off x="1191644" y="1205998"/>
            <a:ext cx="6800110" cy="4503893"/>
          </a:xfrm>
          <a:prstGeom prst="rect">
            <a:avLst/>
          </a:prstGeom>
          <a:noFill/>
          <a:ln>
            <a:noFill/>
          </a:ln>
        </p:spPr>
      </p:pic>
    </p:spTree>
    <p:extLst>
      <p:ext uri="{BB962C8B-B14F-4D97-AF65-F5344CB8AC3E}">
        <p14:creationId xmlns:p14="http://schemas.microsoft.com/office/powerpoint/2010/main" val="241600570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6528"/>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400050"/>
            <a:ext cx="9144000" cy="6056313"/>
          </a:xfrm>
          <a:prstGeom prst="rect">
            <a:avLst/>
          </a:prstGeom>
          <a:noFill/>
          <a:ln>
            <a:noFill/>
          </a:ln>
        </p:spPr>
      </p:pic>
    </p:spTree>
    <p:extLst>
      <p:ext uri="{BB962C8B-B14F-4D97-AF65-F5344CB8AC3E}">
        <p14:creationId xmlns:p14="http://schemas.microsoft.com/office/powerpoint/2010/main" val="125098980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6533"/>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33001" y="801687"/>
            <a:ext cx="9144000" cy="6056313"/>
          </a:xfrm>
          <a:prstGeom prst="rect">
            <a:avLst/>
          </a:prstGeom>
          <a:noFill/>
          <a:ln>
            <a:noFill/>
          </a:ln>
        </p:spPr>
      </p:pic>
      <p:sp>
        <p:nvSpPr>
          <p:cNvPr id="3" name="TextBox 2"/>
          <p:cNvSpPr txBox="1"/>
          <p:nvPr/>
        </p:nvSpPr>
        <p:spPr>
          <a:xfrm>
            <a:off x="0" y="17047"/>
            <a:ext cx="9144000" cy="646331"/>
          </a:xfrm>
          <a:prstGeom prst="rect">
            <a:avLst/>
          </a:prstGeom>
          <a:noFill/>
        </p:spPr>
        <p:txBody>
          <a:bodyPr wrap="square" rtlCol="0">
            <a:spAutoFit/>
          </a:bodyPr>
          <a:lstStyle/>
          <a:p>
            <a:pPr algn="ctr"/>
            <a:r>
              <a:rPr lang="de-DE" sz="3600" b="1" dirty="0" smtClean="0"/>
              <a:t>Die </a:t>
            </a:r>
            <a:r>
              <a:rPr lang="de-DE" sz="3600" b="1" dirty="0"/>
              <a:t>K</a:t>
            </a:r>
            <a:r>
              <a:rPr lang="de-DE" sz="3600" b="1" dirty="0" smtClean="0"/>
              <a:t>arnak Tempel</a:t>
            </a:r>
            <a:endParaRPr lang="de-DE" sz="3600" b="1" dirty="0"/>
          </a:p>
        </p:txBody>
      </p:sp>
    </p:spTree>
    <p:extLst>
      <p:ext uri="{BB962C8B-B14F-4D97-AF65-F5344CB8AC3E}">
        <p14:creationId xmlns:p14="http://schemas.microsoft.com/office/powerpoint/2010/main" val="316988288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6536"/>
          <p:cNvPicPr>
            <a:picLocks noGrp="1" noChangeAspect="1"/>
          </p:cNvPicPr>
          <p:nvPr isPhoto="1"/>
        </p:nvPicPr>
        <p:blipFill rotWithShape="1">
          <a:blip r:embed="rId2" cstate="print">
            <a:lum/>
            <a:extLst>
              <a:ext uri="{28A0092B-C50C-407E-A947-70E740481C1C}">
                <a14:useLocalDpi xmlns:a14="http://schemas.microsoft.com/office/drawing/2010/main" val="0"/>
              </a:ext>
            </a:extLst>
          </a:blip>
          <a:srcRect l="1" r="1" b="8235"/>
          <a:stretch/>
        </p:blipFill>
        <p:spPr>
          <a:xfrm>
            <a:off x="0" y="1326283"/>
            <a:ext cx="9172422" cy="5557549"/>
          </a:xfrm>
          <a:prstGeom prst="rect">
            <a:avLst/>
          </a:prstGeom>
          <a:noFill/>
          <a:ln>
            <a:noFill/>
          </a:ln>
        </p:spPr>
      </p:pic>
      <p:sp>
        <p:nvSpPr>
          <p:cNvPr id="3" name="TextBox 2"/>
          <p:cNvSpPr txBox="1"/>
          <p:nvPr/>
        </p:nvSpPr>
        <p:spPr>
          <a:xfrm>
            <a:off x="0" y="340212"/>
            <a:ext cx="9144000" cy="646331"/>
          </a:xfrm>
          <a:prstGeom prst="rect">
            <a:avLst/>
          </a:prstGeom>
          <a:noFill/>
        </p:spPr>
        <p:txBody>
          <a:bodyPr wrap="square" rtlCol="0">
            <a:spAutoFit/>
          </a:bodyPr>
          <a:lstStyle/>
          <a:p>
            <a:pPr algn="ctr"/>
            <a:r>
              <a:rPr lang="de-DE" sz="3600" b="1" smtClean="0"/>
              <a:t>Gut besuchter </a:t>
            </a:r>
            <a:r>
              <a:rPr lang="de-DE" sz="3600" b="1" dirty="0" smtClean="0"/>
              <a:t>K</a:t>
            </a:r>
            <a:r>
              <a:rPr lang="de-DE" sz="3600" b="1" dirty="0" smtClean="0"/>
              <a:t>arnak Tempel</a:t>
            </a:r>
            <a:endParaRPr lang="de-DE" sz="3600" b="1" dirty="0"/>
          </a:p>
        </p:txBody>
      </p:sp>
    </p:spTree>
    <p:extLst>
      <p:ext uri="{BB962C8B-B14F-4D97-AF65-F5344CB8AC3E}">
        <p14:creationId xmlns:p14="http://schemas.microsoft.com/office/powerpoint/2010/main" val="157521414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6537"/>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400050"/>
            <a:ext cx="9144000" cy="6056313"/>
          </a:xfrm>
          <a:prstGeom prst="rect">
            <a:avLst/>
          </a:prstGeom>
          <a:noFill/>
          <a:ln>
            <a:noFill/>
          </a:ln>
        </p:spPr>
      </p:pic>
    </p:spTree>
    <p:extLst>
      <p:ext uri="{BB962C8B-B14F-4D97-AF65-F5344CB8AC3E}">
        <p14:creationId xmlns:p14="http://schemas.microsoft.com/office/powerpoint/2010/main" val="352658091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6538"/>
          <p:cNvPicPr>
            <a:picLocks noGrp="1" noChangeAspect="1"/>
          </p:cNvPicPr>
          <p:nvPr isPhoto="1"/>
        </p:nvPicPr>
        <p:blipFill rotWithShape="1">
          <a:blip r:embed="rId2" cstate="print">
            <a:lum/>
            <a:extLst>
              <a:ext uri="{28A0092B-C50C-407E-A947-70E740481C1C}">
                <a14:useLocalDpi xmlns:a14="http://schemas.microsoft.com/office/drawing/2010/main" val="0"/>
              </a:ext>
            </a:extLst>
          </a:blip>
          <a:srcRect l="22643" r="10085"/>
          <a:stretch/>
        </p:blipFill>
        <p:spPr>
          <a:xfrm rot="16200000">
            <a:off x="1491731" y="168743"/>
            <a:ext cx="6741369" cy="6637144"/>
          </a:xfrm>
          <a:prstGeom prst="rect">
            <a:avLst/>
          </a:prstGeom>
          <a:noFill/>
          <a:ln>
            <a:noFill/>
          </a:ln>
        </p:spPr>
      </p:pic>
    </p:spTree>
    <p:extLst>
      <p:ext uri="{BB962C8B-B14F-4D97-AF65-F5344CB8AC3E}">
        <p14:creationId xmlns:p14="http://schemas.microsoft.com/office/powerpoint/2010/main" val="179107617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6540"/>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400050"/>
            <a:ext cx="9144000" cy="6056313"/>
          </a:xfrm>
          <a:prstGeom prst="rect">
            <a:avLst/>
          </a:prstGeom>
          <a:noFill/>
          <a:ln>
            <a:noFill/>
          </a:ln>
        </p:spPr>
      </p:pic>
    </p:spTree>
    <p:extLst>
      <p:ext uri="{BB962C8B-B14F-4D97-AF65-F5344CB8AC3E}">
        <p14:creationId xmlns:p14="http://schemas.microsoft.com/office/powerpoint/2010/main" val="144799814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6542"/>
          <p:cNvPicPr>
            <a:picLocks noGrp="1" noChangeAspect="1"/>
          </p:cNvPicPr>
          <p:nvPr isPhoto="1"/>
        </p:nvPicPr>
        <p:blipFill rotWithShape="1">
          <a:blip r:embed="rId2" cstate="print">
            <a:lum/>
            <a:extLst>
              <a:ext uri="{28A0092B-C50C-407E-A947-70E740481C1C}">
                <a14:useLocalDpi xmlns:a14="http://schemas.microsoft.com/office/drawing/2010/main" val="0"/>
              </a:ext>
            </a:extLst>
          </a:blip>
          <a:srcRect l="11252" b="-1910"/>
          <a:stretch/>
        </p:blipFill>
        <p:spPr>
          <a:xfrm rot="16200000">
            <a:off x="1378988" y="816028"/>
            <a:ext cx="6821895" cy="5188398"/>
          </a:xfrm>
          <a:prstGeom prst="rect">
            <a:avLst/>
          </a:prstGeom>
          <a:noFill/>
          <a:ln>
            <a:noFill/>
          </a:ln>
        </p:spPr>
      </p:pic>
    </p:spTree>
    <p:extLst>
      <p:ext uri="{BB962C8B-B14F-4D97-AF65-F5344CB8AC3E}">
        <p14:creationId xmlns:p14="http://schemas.microsoft.com/office/powerpoint/2010/main" val="165507758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6547"/>
          <p:cNvPicPr>
            <a:picLocks noGrp="1" noChangeAspect="1"/>
          </p:cNvPicPr>
          <p:nvPr isPhoto="1"/>
        </p:nvPicPr>
        <p:blipFill rotWithShape="1">
          <a:blip r:embed="rId2" cstate="print">
            <a:lum/>
            <a:extLst>
              <a:ext uri="{28A0092B-C50C-407E-A947-70E740481C1C}">
                <a14:useLocalDpi xmlns:a14="http://schemas.microsoft.com/office/drawing/2010/main" val="0"/>
              </a:ext>
            </a:extLst>
          </a:blip>
          <a:srcRect l="10966" r="10282"/>
          <a:stretch/>
        </p:blipFill>
        <p:spPr>
          <a:xfrm rot="16200000">
            <a:off x="1083811" y="535861"/>
            <a:ext cx="6741369" cy="5669644"/>
          </a:xfrm>
          <a:prstGeom prst="rect">
            <a:avLst/>
          </a:prstGeom>
          <a:noFill/>
          <a:ln>
            <a:noFill/>
          </a:ln>
        </p:spPr>
      </p:pic>
    </p:spTree>
    <p:extLst>
      <p:ext uri="{BB962C8B-B14F-4D97-AF65-F5344CB8AC3E}">
        <p14:creationId xmlns:p14="http://schemas.microsoft.com/office/powerpoint/2010/main" val="415163763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6549"/>
          <p:cNvPicPr>
            <a:picLocks noGrp="1" noChangeAspect="1"/>
          </p:cNvPicPr>
          <p:nvPr isPhoto="1"/>
        </p:nvPicPr>
        <p:blipFill rotWithShape="1">
          <a:blip r:embed="rId2" cstate="print">
            <a:lum/>
            <a:extLst>
              <a:ext uri="{28A0092B-C50C-407E-A947-70E740481C1C}">
                <a14:useLocalDpi xmlns:a14="http://schemas.microsoft.com/office/drawing/2010/main" val="0"/>
              </a:ext>
            </a:extLst>
          </a:blip>
          <a:srcRect l="14310" r="25085"/>
          <a:stretch/>
        </p:blipFill>
        <p:spPr>
          <a:xfrm rot="16200000">
            <a:off x="1361952" y="-318345"/>
            <a:ext cx="6858000" cy="7494689"/>
          </a:xfrm>
          <a:prstGeom prst="rect">
            <a:avLst/>
          </a:prstGeom>
          <a:noFill/>
          <a:ln>
            <a:noFill/>
          </a:ln>
        </p:spPr>
      </p:pic>
    </p:spTree>
    <p:extLst>
      <p:ext uri="{BB962C8B-B14F-4D97-AF65-F5344CB8AC3E}">
        <p14:creationId xmlns:p14="http://schemas.microsoft.com/office/powerpoint/2010/main" val="21140574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6282"/>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855748"/>
            <a:ext cx="9144000" cy="6056313"/>
          </a:xfrm>
          <a:prstGeom prst="rect">
            <a:avLst/>
          </a:prstGeom>
          <a:noFill/>
          <a:ln>
            <a:noFill/>
          </a:ln>
        </p:spPr>
      </p:pic>
      <p:sp>
        <p:nvSpPr>
          <p:cNvPr id="3" name="TextBox 2"/>
          <p:cNvSpPr txBox="1"/>
          <p:nvPr/>
        </p:nvSpPr>
        <p:spPr>
          <a:xfrm>
            <a:off x="989856" y="111126"/>
            <a:ext cx="7164288" cy="707886"/>
          </a:xfrm>
          <a:prstGeom prst="rect">
            <a:avLst/>
          </a:prstGeom>
          <a:noFill/>
        </p:spPr>
        <p:txBody>
          <a:bodyPr wrap="square" rtlCol="0">
            <a:spAutoFit/>
          </a:bodyPr>
          <a:lstStyle/>
          <a:p>
            <a:r>
              <a:rPr lang="de-DE" sz="4000" b="1" dirty="0" smtClean="0"/>
              <a:t>Abendstimmung in Luxor am Nil</a:t>
            </a:r>
            <a:endParaRPr lang="de-DE" sz="4000" b="1" dirty="0"/>
          </a:p>
        </p:txBody>
      </p:sp>
    </p:spTree>
    <p:extLst>
      <p:ext uri="{BB962C8B-B14F-4D97-AF65-F5344CB8AC3E}">
        <p14:creationId xmlns:p14="http://schemas.microsoft.com/office/powerpoint/2010/main" val="295603510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6552"/>
          <p:cNvPicPr>
            <a:picLocks noGrp="1" noChangeAspect="1"/>
          </p:cNvPicPr>
          <p:nvPr isPhoto="1"/>
        </p:nvPicPr>
        <p:blipFill rotWithShape="1">
          <a:blip r:embed="rId2" cstate="print">
            <a:lum/>
            <a:extLst>
              <a:ext uri="{28A0092B-C50C-407E-A947-70E740481C1C}">
                <a14:useLocalDpi xmlns:a14="http://schemas.microsoft.com/office/drawing/2010/main" val="0"/>
              </a:ext>
            </a:extLst>
          </a:blip>
          <a:srcRect l="31363" r="8788" b="231"/>
          <a:stretch/>
        </p:blipFill>
        <p:spPr>
          <a:xfrm>
            <a:off x="1547664" y="2525"/>
            <a:ext cx="6216709" cy="6863955"/>
          </a:xfrm>
          <a:prstGeom prst="rect">
            <a:avLst/>
          </a:prstGeom>
          <a:noFill/>
          <a:ln>
            <a:noFill/>
          </a:ln>
        </p:spPr>
      </p:pic>
    </p:spTree>
    <p:extLst>
      <p:ext uri="{BB962C8B-B14F-4D97-AF65-F5344CB8AC3E}">
        <p14:creationId xmlns:p14="http://schemas.microsoft.com/office/powerpoint/2010/main" val="212323814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6553Refaat (3)"/>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400050"/>
            <a:ext cx="9144000" cy="6056313"/>
          </a:xfrm>
          <a:prstGeom prst="rect">
            <a:avLst/>
          </a:prstGeom>
          <a:noFill/>
          <a:ln>
            <a:noFill/>
          </a:ln>
        </p:spPr>
      </p:pic>
    </p:spTree>
    <p:extLst>
      <p:ext uri="{BB962C8B-B14F-4D97-AF65-F5344CB8AC3E}">
        <p14:creationId xmlns:p14="http://schemas.microsoft.com/office/powerpoint/2010/main" val="178584992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6558"/>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801687"/>
            <a:ext cx="9144000" cy="6056313"/>
          </a:xfrm>
          <a:prstGeom prst="rect">
            <a:avLst/>
          </a:prstGeom>
          <a:noFill/>
          <a:ln>
            <a:noFill/>
          </a:ln>
        </p:spPr>
      </p:pic>
      <p:sp>
        <p:nvSpPr>
          <p:cNvPr id="3" name="TextBox 2"/>
          <p:cNvSpPr txBox="1"/>
          <p:nvPr/>
        </p:nvSpPr>
        <p:spPr>
          <a:xfrm>
            <a:off x="0" y="17047"/>
            <a:ext cx="9144000" cy="646331"/>
          </a:xfrm>
          <a:prstGeom prst="rect">
            <a:avLst/>
          </a:prstGeom>
          <a:noFill/>
        </p:spPr>
        <p:txBody>
          <a:bodyPr wrap="square" rtlCol="0">
            <a:spAutoFit/>
          </a:bodyPr>
          <a:lstStyle/>
          <a:p>
            <a:pPr algn="ctr"/>
            <a:r>
              <a:rPr lang="de-DE" sz="3600" b="1" dirty="0" smtClean="0"/>
              <a:t>Der Luxor Tempel</a:t>
            </a:r>
            <a:endParaRPr lang="de-DE" sz="3600" b="1" dirty="0"/>
          </a:p>
        </p:txBody>
      </p:sp>
    </p:spTree>
    <p:extLst>
      <p:ext uri="{BB962C8B-B14F-4D97-AF65-F5344CB8AC3E}">
        <p14:creationId xmlns:p14="http://schemas.microsoft.com/office/powerpoint/2010/main" val="111199749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6560"/>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400050"/>
            <a:ext cx="9144000" cy="6056313"/>
          </a:xfrm>
          <a:prstGeom prst="rect">
            <a:avLst/>
          </a:prstGeom>
          <a:noFill/>
          <a:ln>
            <a:noFill/>
          </a:ln>
        </p:spPr>
      </p:pic>
    </p:spTree>
    <p:extLst>
      <p:ext uri="{BB962C8B-B14F-4D97-AF65-F5344CB8AC3E}">
        <p14:creationId xmlns:p14="http://schemas.microsoft.com/office/powerpoint/2010/main" val="245507079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6561"/>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787977"/>
            <a:ext cx="9144000" cy="6056313"/>
          </a:xfrm>
          <a:prstGeom prst="rect">
            <a:avLst/>
          </a:prstGeom>
          <a:noFill/>
          <a:ln>
            <a:noFill/>
          </a:ln>
        </p:spPr>
      </p:pic>
      <p:sp>
        <p:nvSpPr>
          <p:cNvPr id="3" name="TextBox 2"/>
          <p:cNvSpPr txBox="1"/>
          <p:nvPr/>
        </p:nvSpPr>
        <p:spPr>
          <a:xfrm>
            <a:off x="0" y="17047"/>
            <a:ext cx="9144000" cy="646331"/>
          </a:xfrm>
          <a:prstGeom prst="rect">
            <a:avLst/>
          </a:prstGeom>
          <a:noFill/>
        </p:spPr>
        <p:txBody>
          <a:bodyPr wrap="square" rtlCol="0">
            <a:spAutoFit/>
          </a:bodyPr>
          <a:lstStyle/>
          <a:p>
            <a:pPr algn="ctr"/>
            <a:r>
              <a:rPr lang="de-DE" sz="3600" b="1" dirty="0" smtClean="0"/>
              <a:t>Die Moschee im Luxor Tempel</a:t>
            </a:r>
            <a:endParaRPr lang="de-DE" sz="3600" b="1" dirty="0"/>
          </a:p>
        </p:txBody>
      </p:sp>
    </p:spTree>
    <p:extLst>
      <p:ext uri="{BB962C8B-B14F-4D97-AF65-F5344CB8AC3E}">
        <p14:creationId xmlns:p14="http://schemas.microsoft.com/office/powerpoint/2010/main" val="346636951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6566"/>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400050"/>
            <a:ext cx="9144000" cy="6056313"/>
          </a:xfrm>
          <a:prstGeom prst="rect">
            <a:avLst/>
          </a:prstGeom>
          <a:noFill/>
          <a:ln>
            <a:noFill/>
          </a:ln>
        </p:spPr>
      </p:pic>
    </p:spTree>
    <p:extLst>
      <p:ext uri="{BB962C8B-B14F-4D97-AF65-F5344CB8AC3E}">
        <p14:creationId xmlns:p14="http://schemas.microsoft.com/office/powerpoint/2010/main" val="265715434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6568"/>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400050"/>
            <a:ext cx="9144000" cy="6056313"/>
          </a:xfrm>
          <a:prstGeom prst="rect">
            <a:avLst/>
          </a:prstGeom>
          <a:noFill/>
          <a:ln>
            <a:noFill/>
          </a:ln>
        </p:spPr>
      </p:pic>
    </p:spTree>
    <p:extLst>
      <p:ext uri="{BB962C8B-B14F-4D97-AF65-F5344CB8AC3E}">
        <p14:creationId xmlns:p14="http://schemas.microsoft.com/office/powerpoint/2010/main" val="133478252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6569"/>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801687"/>
            <a:ext cx="9144000" cy="6056313"/>
          </a:xfrm>
          <a:prstGeom prst="rect">
            <a:avLst/>
          </a:prstGeom>
          <a:noFill/>
          <a:ln>
            <a:noFill/>
          </a:ln>
        </p:spPr>
      </p:pic>
      <p:sp>
        <p:nvSpPr>
          <p:cNvPr id="3" name="TextBox 2"/>
          <p:cNvSpPr txBox="1"/>
          <p:nvPr/>
        </p:nvSpPr>
        <p:spPr>
          <a:xfrm>
            <a:off x="0" y="17047"/>
            <a:ext cx="9144000" cy="646331"/>
          </a:xfrm>
          <a:prstGeom prst="rect">
            <a:avLst/>
          </a:prstGeom>
          <a:noFill/>
        </p:spPr>
        <p:txBody>
          <a:bodyPr wrap="square" rtlCol="0">
            <a:spAutoFit/>
          </a:bodyPr>
          <a:lstStyle/>
          <a:p>
            <a:pPr algn="ctr"/>
            <a:r>
              <a:rPr lang="de-DE" sz="3600" b="1" dirty="0" smtClean="0"/>
              <a:t>Römische Fresken im Luxor Tempel</a:t>
            </a:r>
            <a:endParaRPr lang="de-DE" sz="3600" b="1" dirty="0"/>
          </a:p>
        </p:txBody>
      </p:sp>
    </p:spTree>
    <p:extLst>
      <p:ext uri="{BB962C8B-B14F-4D97-AF65-F5344CB8AC3E}">
        <p14:creationId xmlns:p14="http://schemas.microsoft.com/office/powerpoint/2010/main" val="364307176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6571"/>
          <p:cNvPicPr>
            <a:picLocks noGrp="1" noChangeAspect="1"/>
          </p:cNvPicPr>
          <p:nvPr isPhoto="1"/>
        </p:nvPicPr>
        <p:blipFill rotWithShape="1">
          <a:blip r:embed="rId2" cstate="print">
            <a:lum/>
            <a:extLst>
              <a:ext uri="{28A0092B-C50C-407E-A947-70E740481C1C}">
                <a14:useLocalDpi xmlns:a14="http://schemas.microsoft.com/office/drawing/2010/main" val="0"/>
              </a:ext>
            </a:extLst>
          </a:blip>
          <a:srcRect l="12491" r="15842"/>
          <a:stretch/>
        </p:blipFill>
        <p:spPr>
          <a:xfrm rot="16200000">
            <a:off x="1307373" y="857065"/>
            <a:ext cx="6237404" cy="5764462"/>
          </a:xfrm>
          <a:prstGeom prst="rect">
            <a:avLst/>
          </a:prstGeom>
          <a:noFill/>
          <a:ln>
            <a:noFill/>
          </a:ln>
        </p:spPr>
      </p:pic>
      <p:sp>
        <p:nvSpPr>
          <p:cNvPr id="3" name="TextBox 2"/>
          <p:cNvSpPr txBox="1"/>
          <p:nvPr/>
        </p:nvSpPr>
        <p:spPr>
          <a:xfrm>
            <a:off x="0" y="17047"/>
            <a:ext cx="9144000" cy="553998"/>
          </a:xfrm>
          <a:prstGeom prst="rect">
            <a:avLst/>
          </a:prstGeom>
          <a:noFill/>
        </p:spPr>
        <p:txBody>
          <a:bodyPr wrap="square" rtlCol="0">
            <a:spAutoFit/>
          </a:bodyPr>
          <a:lstStyle/>
          <a:p>
            <a:pPr algn="ctr"/>
            <a:r>
              <a:rPr lang="de-DE" sz="3000" b="1" dirty="0" smtClean="0"/>
              <a:t>Modernes Paar (Ramses und Nefertiti) im Luxor Tempel</a:t>
            </a:r>
            <a:endParaRPr lang="de-DE" sz="3000" b="1" dirty="0"/>
          </a:p>
        </p:txBody>
      </p:sp>
    </p:spTree>
    <p:extLst>
      <p:ext uri="{BB962C8B-B14F-4D97-AF65-F5344CB8AC3E}">
        <p14:creationId xmlns:p14="http://schemas.microsoft.com/office/powerpoint/2010/main" val="414463697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6572"/>
          <p:cNvPicPr>
            <a:picLocks noGrp="1" noChangeAspect="1"/>
          </p:cNvPicPr>
          <p:nvPr isPhoto="1"/>
        </p:nvPicPr>
        <p:blipFill rotWithShape="1">
          <a:blip r:embed="rId2" cstate="print">
            <a:lum/>
            <a:extLst>
              <a:ext uri="{28A0092B-C50C-407E-A947-70E740481C1C}">
                <a14:useLocalDpi xmlns:a14="http://schemas.microsoft.com/office/drawing/2010/main" val="0"/>
              </a:ext>
            </a:extLst>
          </a:blip>
          <a:srcRect l="4006" t="7221" r="12509"/>
          <a:stretch/>
        </p:blipFill>
        <p:spPr>
          <a:xfrm rot="16200000">
            <a:off x="1077722" y="903477"/>
            <a:ext cx="6846029" cy="5039071"/>
          </a:xfrm>
          <a:prstGeom prst="rect">
            <a:avLst/>
          </a:prstGeom>
          <a:noFill/>
          <a:ln>
            <a:noFill/>
          </a:ln>
        </p:spPr>
      </p:pic>
    </p:spTree>
    <p:extLst>
      <p:ext uri="{BB962C8B-B14F-4D97-AF65-F5344CB8AC3E}">
        <p14:creationId xmlns:p14="http://schemas.microsoft.com/office/powerpoint/2010/main" val="3573124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6284"/>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783109"/>
            <a:ext cx="9144000" cy="6056313"/>
          </a:xfrm>
          <a:prstGeom prst="rect">
            <a:avLst/>
          </a:prstGeom>
          <a:noFill/>
          <a:ln>
            <a:noFill/>
          </a:ln>
        </p:spPr>
      </p:pic>
      <p:sp>
        <p:nvSpPr>
          <p:cNvPr id="3" name="TextBox 2"/>
          <p:cNvSpPr txBox="1"/>
          <p:nvPr/>
        </p:nvSpPr>
        <p:spPr>
          <a:xfrm>
            <a:off x="0" y="111126"/>
            <a:ext cx="9144000" cy="677108"/>
          </a:xfrm>
          <a:prstGeom prst="rect">
            <a:avLst/>
          </a:prstGeom>
          <a:noFill/>
        </p:spPr>
        <p:txBody>
          <a:bodyPr wrap="square" rtlCol="0">
            <a:spAutoFit/>
          </a:bodyPr>
          <a:lstStyle/>
          <a:p>
            <a:r>
              <a:rPr lang="de-DE" sz="3800" b="1" dirty="0" smtClean="0"/>
              <a:t>Fastenbrechen im Ramadan um 18:30 am Nil</a:t>
            </a:r>
            <a:endParaRPr lang="de-DE" sz="3800" b="1" dirty="0"/>
          </a:p>
        </p:txBody>
      </p:sp>
    </p:spTree>
    <p:extLst>
      <p:ext uri="{BB962C8B-B14F-4D97-AF65-F5344CB8AC3E}">
        <p14:creationId xmlns:p14="http://schemas.microsoft.com/office/powerpoint/2010/main" val="173917423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6576"/>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760268"/>
            <a:ext cx="9144000" cy="6056313"/>
          </a:xfrm>
          <a:prstGeom prst="rect">
            <a:avLst/>
          </a:prstGeom>
          <a:noFill/>
          <a:ln>
            <a:noFill/>
          </a:ln>
        </p:spPr>
      </p:pic>
      <p:sp>
        <p:nvSpPr>
          <p:cNvPr id="3" name="TextBox 2"/>
          <p:cNvSpPr txBox="1"/>
          <p:nvPr/>
        </p:nvSpPr>
        <p:spPr>
          <a:xfrm>
            <a:off x="0" y="17047"/>
            <a:ext cx="9144000" cy="646331"/>
          </a:xfrm>
          <a:prstGeom prst="rect">
            <a:avLst/>
          </a:prstGeom>
          <a:noFill/>
        </p:spPr>
        <p:txBody>
          <a:bodyPr wrap="square" rtlCol="0">
            <a:spAutoFit/>
          </a:bodyPr>
          <a:lstStyle/>
          <a:p>
            <a:pPr algn="ctr"/>
            <a:r>
              <a:rPr lang="de-DE" sz="3600" b="1" dirty="0" smtClean="0"/>
              <a:t>Die Sphinx Allee vom Luxor Tempel</a:t>
            </a:r>
            <a:endParaRPr lang="de-DE" sz="3600" b="1" dirty="0"/>
          </a:p>
        </p:txBody>
      </p:sp>
    </p:spTree>
    <p:extLst>
      <p:ext uri="{BB962C8B-B14F-4D97-AF65-F5344CB8AC3E}">
        <p14:creationId xmlns:p14="http://schemas.microsoft.com/office/powerpoint/2010/main" val="321777108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776" y="0"/>
            <a:ext cx="4533480" cy="6868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9453" y="2276872"/>
            <a:ext cx="2349205" cy="1200329"/>
          </a:xfrm>
          <a:prstGeom prst="rect">
            <a:avLst/>
          </a:prstGeom>
          <a:noFill/>
        </p:spPr>
        <p:txBody>
          <a:bodyPr wrap="square" rtlCol="0">
            <a:spAutoFit/>
          </a:bodyPr>
          <a:lstStyle/>
          <a:p>
            <a:pPr algn="ctr"/>
            <a:r>
              <a:rPr lang="de-DE" sz="3600" b="1" dirty="0" smtClean="0"/>
              <a:t>So sah‘s 1969 aus</a:t>
            </a:r>
            <a:endParaRPr lang="de-DE" sz="3600" b="1" dirty="0"/>
          </a:p>
        </p:txBody>
      </p:sp>
    </p:spTree>
    <p:extLst>
      <p:ext uri="{BB962C8B-B14F-4D97-AF65-F5344CB8AC3E}">
        <p14:creationId xmlns:p14="http://schemas.microsoft.com/office/powerpoint/2010/main" val="94067354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6574"/>
          <p:cNvPicPr>
            <a:picLocks noGrp="1" noChangeAspect="1"/>
          </p:cNvPicPr>
          <p:nvPr isPhoto="1"/>
        </p:nvPicPr>
        <p:blipFill rotWithShape="1">
          <a:blip r:embed="rId2" cstate="print">
            <a:lum/>
            <a:extLst>
              <a:ext uri="{28A0092B-C50C-407E-A947-70E740481C1C}">
                <a14:useLocalDpi xmlns:a14="http://schemas.microsoft.com/office/drawing/2010/main" val="0"/>
              </a:ext>
            </a:extLst>
          </a:blip>
          <a:srcRect l="22188" r="18115"/>
          <a:stretch/>
        </p:blipFill>
        <p:spPr>
          <a:xfrm rot="16200000">
            <a:off x="1188726" y="-100496"/>
            <a:ext cx="6597351" cy="7319635"/>
          </a:xfrm>
          <a:prstGeom prst="rect">
            <a:avLst/>
          </a:prstGeom>
          <a:noFill/>
          <a:ln>
            <a:noFill/>
          </a:ln>
        </p:spPr>
      </p:pic>
      <p:sp>
        <p:nvSpPr>
          <p:cNvPr id="3" name="TextBox 2"/>
          <p:cNvSpPr txBox="1"/>
          <p:nvPr/>
        </p:nvSpPr>
        <p:spPr>
          <a:xfrm>
            <a:off x="5942031" y="5657668"/>
            <a:ext cx="2205189" cy="1200329"/>
          </a:xfrm>
          <a:prstGeom prst="rect">
            <a:avLst/>
          </a:prstGeom>
          <a:solidFill>
            <a:schemeClr val="accent1"/>
          </a:solidFill>
        </p:spPr>
        <p:txBody>
          <a:bodyPr wrap="square" rtlCol="0">
            <a:spAutoFit/>
          </a:bodyPr>
          <a:lstStyle/>
          <a:p>
            <a:pPr algn="ctr"/>
            <a:r>
              <a:rPr lang="de-DE" sz="3600" b="1" dirty="0" smtClean="0"/>
              <a:t>.. und so 2022</a:t>
            </a:r>
            <a:endParaRPr lang="de-DE" sz="3600" b="1" dirty="0"/>
          </a:p>
        </p:txBody>
      </p:sp>
    </p:spTree>
    <p:extLst>
      <p:ext uri="{BB962C8B-B14F-4D97-AF65-F5344CB8AC3E}">
        <p14:creationId xmlns:p14="http://schemas.microsoft.com/office/powerpoint/2010/main" val="160361716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67744" y="1484784"/>
            <a:ext cx="4077397" cy="2308324"/>
          </a:xfrm>
          <a:prstGeom prst="rect">
            <a:avLst/>
          </a:prstGeom>
          <a:noFill/>
        </p:spPr>
        <p:txBody>
          <a:bodyPr wrap="square" rtlCol="0">
            <a:spAutoFit/>
          </a:bodyPr>
          <a:lstStyle/>
          <a:p>
            <a:pPr algn="ctr"/>
            <a:r>
              <a:rPr lang="de-DE" sz="3600" b="1" dirty="0" smtClean="0"/>
              <a:t>Das wa</a:t>
            </a:r>
            <a:r>
              <a:rPr lang="de-DE" sz="3600" b="1" dirty="0" smtClean="0"/>
              <a:t>r‘s</a:t>
            </a:r>
          </a:p>
          <a:p>
            <a:pPr algn="ctr"/>
            <a:endParaRPr lang="de-DE" sz="3600" b="1" dirty="0" smtClean="0"/>
          </a:p>
          <a:p>
            <a:pPr algn="ctr"/>
            <a:r>
              <a:rPr lang="de-DE" sz="7200" b="1" dirty="0" smtClean="0"/>
              <a:t>ENDE</a:t>
            </a:r>
            <a:endParaRPr lang="de-DE" sz="7200" b="1" dirty="0"/>
          </a:p>
        </p:txBody>
      </p:sp>
    </p:spTree>
    <p:extLst>
      <p:ext uri="{BB962C8B-B14F-4D97-AF65-F5344CB8AC3E}">
        <p14:creationId xmlns:p14="http://schemas.microsoft.com/office/powerpoint/2010/main" val="28307661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6288"/>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807823"/>
            <a:ext cx="9144000" cy="6056313"/>
          </a:xfrm>
          <a:prstGeom prst="rect">
            <a:avLst/>
          </a:prstGeom>
          <a:noFill/>
          <a:ln>
            <a:noFill/>
          </a:ln>
        </p:spPr>
      </p:pic>
      <p:sp>
        <p:nvSpPr>
          <p:cNvPr id="3" name="TextBox 2"/>
          <p:cNvSpPr txBox="1"/>
          <p:nvPr/>
        </p:nvSpPr>
        <p:spPr>
          <a:xfrm>
            <a:off x="0" y="111126"/>
            <a:ext cx="9144000" cy="677108"/>
          </a:xfrm>
          <a:prstGeom prst="rect">
            <a:avLst/>
          </a:prstGeom>
          <a:noFill/>
        </p:spPr>
        <p:txBody>
          <a:bodyPr wrap="square" rtlCol="0">
            <a:spAutoFit/>
          </a:bodyPr>
          <a:lstStyle/>
          <a:p>
            <a:r>
              <a:rPr lang="de-DE" sz="3800" b="1" dirty="0"/>
              <a:t>I</a:t>
            </a:r>
            <a:r>
              <a:rPr lang="de-DE" sz="3800" b="1" dirty="0" smtClean="0"/>
              <a:t>m Ramadan am Nil kommt man zusammen</a:t>
            </a:r>
            <a:endParaRPr lang="de-DE" sz="3800" b="1" dirty="0"/>
          </a:p>
        </p:txBody>
      </p:sp>
    </p:spTree>
    <p:extLst>
      <p:ext uri="{BB962C8B-B14F-4D97-AF65-F5344CB8AC3E}">
        <p14:creationId xmlns:p14="http://schemas.microsoft.com/office/powerpoint/2010/main" val="471509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US" dirty="0" smtClean="0"/>
              <a:t>Tag 2</a:t>
            </a:r>
            <a:endParaRPr lang="en-US" dirty="0"/>
          </a:p>
        </p:txBody>
      </p:sp>
      <p:sp>
        <p:nvSpPr>
          <p:cNvPr id="3" name="Content Placeholder 2"/>
          <p:cNvSpPr>
            <a:spLocks noGrp="1"/>
          </p:cNvSpPr>
          <p:nvPr>
            <p:ph idx="1"/>
          </p:nvPr>
        </p:nvSpPr>
        <p:spPr>
          <a:xfrm>
            <a:off x="467544" y="1124744"/>
            <a:ext cx="8229600" cy="5184576"/>
          </a:xfrm>
        </p:spPr>
        <p:txBody>
          <a:bodyPr>
            <a:normAutofit fontScale="85000" lnSpcReduction="10000"/>
          </a:bodyPr>
          <a:lstStyle/>
          <a:p>
            <a:pPr marL="0" indent="0">
              <a:buNone/>
            </a:pPr>
            <a:r>
              <a:rPr lang="de-DE" dirty="0" smtClean="0"/>
              <a:t>Hier auf dem Schiff gibt es Frühstück. Mittagessen, Abendessen und dazwischen kann man sich auch einen Kaffee auf dem Sonnendeck nehmen. Heute morgen um kurz vor 6 Uhr ins Schwimmbad gegangen. </a:t>
            </a:r>
            <a:r>
              <a:rPr lang="de-DE" dirty="0"/>
              <a:t>W</a:t>
            </a:r>
            <a:r>
              <a:rPr lang="de-DE" dirty="0" smtClean="0"/>
              <a:t>ir sind auf dem Weg ins Tal der Könige und hoffen auf einen interessanten Ausflug sicher etwas voller als zur damaligen Zeit von 1969 als ich mit Paul Simm und Bello mit dem Auto unterwegs waren. Super Trip </a:t>
            </a:r>
            <a:r>
              <a:rPr lang="de-DE" dirty="0" err="1" smtClean="0"/>
              <a:t>durch’s</a:t>
            </a:r>
            <a:r>
              <a:rPr lang="de-DE" dirty="0" smtClean="0"/>
              <a:t> Tal der Könige, drei Gräber besucht, große Klasse. Wir haben noch den Hatschepsut Tempel besucht und die Memnon Kolosse. Dann zurück aufs Schiff und jetzt nach dem Mittagessen legt die “la Terrasse” ab und wir sitzen auf dem Sonnendeck und das Ufer zieht vorbei. </a:t>
            </a:r>
            <a:endParaRPr lang="en-US" dirty="0"/>
          </a:p>
        </p:txBody>
      </p:sp>
    </p:spTree>
    <p:extLst>
      <p:ext uri="{BB962C8B-B14F-4D97-AF65-F5344CB8AC3E}">
        <p14:creationId xmlns:p14="http://schemas.microsoft.com/office/powerpoint/2010/main" val="23969774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6301"/>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22060" y="787977"/>
            <a:ext cx="9144000" cy="6056313"/>
          </a:xfrm>
          <a:prstGeom prst="rect">
            <a:avLst/>
          </a:prstGeom>
          <a:noFill/>
          <a:ln>
            <a:noFill/>
          </a:ln>
        </p:spPr>
      </p:pic>
      <p:sp>
        <p:nvSpPr>
          <p:cNvPr id="4" name="TextBox 3"/>
          <p:cNvSpPr txBox="1"/>
          <p:nvPr/>
        </p:nvSpPr>
        <p:spPr>
          <a:xfrm>
            <a:off x="395536" y="13887"/>
            <a:ext cx="8748464" cy="677108"/>
          </a:xfrm>
          <a:prstGeom prst="rect">
            <a:avLst/>
          </a:prstGeom>
          <a:noFill/>
        </p:spPr>
        <p:txBody>
          <a:bodyPr wrap="square" rtlCol="0">
            <a:spAutoFit/>
          </a:bodyPr>
          <a:lstStyle/>
          <a:p>
            <a:r>
              <a:rPr lang="de-DE" sz="3800" b="1" dirty="0" smtClean="0"/>
              <a:t>Tal der Könige: das Grab </a:t>
            </a:r>
            <a:r>
              <a:rPr lang="de-DE" sz="3800" b="1" dirty="0" err="1" smtClean="0"/>
              <a:t>Tausert</a:t>
            </a:r>
            <a:r>
              <a:rPr lang="de-DE" sz="3800" b="1" dirty="0" smtClean="0"/>
              <a:t>/ </a:t>
            </a:r>
            <a:r>
              <a:rPr lang="de-DE" sz="3800" b="1" dirty="0" err="1" smtClean="0"/>
              <a:t>Setnakht</a:t>
            </a:r>
            <a:endParaRPr lang="de-DE" sz="3800" b="1" dirty="0"/>
          </a:p>
        </p:txBody>
      </p:sp>
    </p:spTree>
    <p:extLst>
      <p:ext uri="{BB962C8B-B14F-4D97-AF65-F5344CB8AC3E}">
        <p14:creationId xmlns:p14="http://schemas.microsoft.com/office/powerpoint/2010/main" val="8284592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6302"/>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400050"/>
            <a:ext cx="9144000" cy="6056313"/>
          </a:xfrm>
          <a:prstGeom prst="rect">
            <a:avLst/>
          </a:prstGeom>
          <a:noFill/>
          <a:ln>
            <a:noFill/>
          </a:ln>
        </p:spPr>
      </p:pic>
    </p:spTree>
    <p:extLst>
      <p:ext uri="{BB962C8B-B14F-4D97-AF65-F5344CB8AC3E}">
        <p14:creationId xmlns:p14="http://schemas.microsoft.com/office/powerpoint/2010/main" val="36547676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6304"/>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400050"/>
            <a:ext cx="9144000" cy="6056313"/>
          </a:xfrm>
          <a:prstGeom prst="rect">
            <a:avLst/>
          </a:prstGeom>
          <a:noFill/>
          <a:ln>
            <a:noFill/>
          </a:ln>
        </p:spPr>
      </p:pic>
    </p:spTree>
    <p:extLst>
      <p:ext uri="{BB962C8B-B14F-4D97-AF65-F5344CB8AC3E}">
        <p14:creationId xmlns:p14="http://schemas.microsoft.com/office/powerpoint/2010/main" val="37378520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08" y="764704"/>
            <a:ext cx="9165176" cy="6303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0393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US" dirty="0" smtClean="0"/>
              <a:t>Tag 1</a:t>
            </a:r>
            <a:endParaRPr lang="en-US" dirty="0"/>
          </a:p>
        </p:txBody>
      </p:sp>
      <p:sp>
        <p:nvSpPr>
          <p:cNvPr id="3" name="Content Placeholder 2"/>
          <p:cNvSpPr>
            <a:spLocks noGrp="1"/>
          </p:cNvSpPr>
          <p:nvPr>
            <p:ph idx="1"/>
          </p:nvPr>
        </p:nvSpPr>
        <p:spPr>
          <a:xfrm>
            <a:off x="467544" y="1124744"/>
            <a:ext cx="8229600" cy="5184576"/>
          </a:xfrm>
        </p:spPr>
        <p:txBody>
          <a:bodyPr>
            <a:normAutofit fontScale="92500"/>
          </a:bodyPr>
          <a:lstStyle/>
          <a:p>
            <a:pPr marL="0" indent="0" algn="ctr">
              <a:buNone/>
            </a:pPr>
            <a:r>
              <a:rPr lang="de-DE" dirty="0" smtClean="0"/>
              <a:t>Donnerstag, den 21.4.22 Ganzer erster Tag in Ägypten. Nach der Landung und Übernachtung </a:t>
            </a:r>
            <a:r>
              <a:rPr lang="de-DE" dirty="0" err="1" smtClean="0"/>
              <a:t>Mega</a:t>
            </a:r>
            <a:r>
              <a:rPr lang="de-DE" dirty="0" smtClean="0"/>
              <a:t> gute Fahrt von </a:t>
            </a:r>
            <a:r>
              <a:rPr lang="de-DE" dirty="0" err="1" smtClean="0"/>
              <a:t>Hurghada</a:t>
            </a:r>
            <a:r>
              <a:rPr lang="de-DE" dirty="0" smtClean="0"/>
              <a:t> nach Luxor. Eine Halt in einem kleinen Ort mit Restaurant und Klo. Wollte natürlich Dollars loswerden, konnte nur in Euro bezahlen. Aber das ist sich verschmerzen . Bisher alles wunderbar und auch das Frühstück im Hotel war echt gut die Zimmer groß und wir schwimmen am Morgen um ½ 6 erfrischend. Jetzt mittags um 10:30 Uhr wird’s langsam ziemlich heiß, die Hitze aber das ist noch mal auszuhalten. </a:t>
            </a:r>
          </a:p>
          <a:p>
            <a:endParaRPr lang="en-US" dirty="0"/>
          </a:p>
        </p:txBody>
      </p:sp>
    </p:spTree>
    <p:extLst>
      <p:ext uri="{BB962C8B-B14F-4D97-AF65-F5344CB8AC3E}">
        <p14:creationId xmlns:p14="http://schemas.microsoft.com/office/powerpoint/2010/main" val="16803400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6310"/>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801687"/>
            <a:ext cx="9144000" cy="6056313"/>
          </a:xfrm>
          <a:prstGeom prst="rect">
            <a:avLst/>
          </a:prstGeom>
          <a:noFill/>
          <a:ln>
            <a:noFill/>
          </a:ln>
        </p:spPr>
      </p:pic>
      <p:sp>
        <p:nvSpPr>
          <p:cNvPr id="3" name="TextBox 2"/>
          <p:cNvSpPr txBox="1"/>
          <p:nvPr/>
        </p:nvSpPr>
        <p:spPr>
          <a:xfrm>
            <a:off x="0" y="0"/>
            <a:ext cx="9001000" cy="677108"/>
          </a:xfrm>
          <a:prstGeom prst="rect">
            <a:avLst/>
          </a:prstGeom>
          <a:noFill/>
        </p:spPr>
        <p:txBody>
          <a:bodyPr wrap="square" rtlCol="0">
            <a:spAutoFit/>
          </a:bodyPr>
          <a:lstStyle/>
          <a:p>
            <a:r>
              <a:rPr lang="de-DE" sz="3800" b="1" dirty="0"/>
              <a:t>S</a:t>
            </a:r>
            <a:r>
              <a:rPr lang="de-DE" sz="3800" b="1" dirty="0" smtClean="0"/>
              <a:t>chönstes von 3 Gräbern: </a:t>
            </a:r>
            <a:r>
              <a:rPr lang="de-DE" sz="3800" b="1" dirty="0" err="1" smtClean="0"/>
              <a:t>Tausert</a:t>
            </a:r>
            <a:r>
              <a:rPr lang="de-DE" sz="3800" b="1" dirty="0" smtClean="0"/>
              <a:t>/ </a:t>
            </a:r>
            <a:r>
              <a:rPr lang="de-DE" sz="3800" b="1" dirty="0" err="1" smtClean="0"/>
              <a:t>Setnakht</a:t>
            </a:r>
            <a:endParaRPr lang="de-DE" sz="3800" b="1" dirty="0"/>
          </a:p>
        </p:txBody>
      </p:sp>
    </p:spTree>
    <p:extLst>
      <p:ext uri="{BB962C8B-B14F-4D97-AF65-F5344CB8AC3E}">
        <p14:creationId xmlns:p14="http://schemas.microsoft.com/office/powerpoint/2010/main" val="2936263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6311"/>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400050"/>
            <a:ext cx="9144000" cy="6056313"/>
          </a:xfrm>
          <a:prstGeom prst="rect">
            <a:avLst/>
          </a:prstGeom>
          <a:noFill/>
          <a:ln>
            <a:noFill/>
          </a:ln>
        </p:spPr>
      </p:pic>
    </p:spTree>
    <p:extLst>
      <p:ext uri="{BB962C8B-B14F-4D97-AF65-F5344CB8AC3E}">
        <p14:creationId xmlns:p14="http://schemas.microsoft.com/office/powerpoint/2010/main" val="17868964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6315"/>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786101"/>
            <a:ext cx="9144000" cy="6056313"/>
          </a:xfrm>
          <a:prstGeom prst="rect">
            <a:avLst/>
          </a:prstGeom>
          <a:noFill/>
          <a:ln>
            <a:noFill/>
          </a:ln>
        </p:spPr>
      </p:pic>
      <p:sp>
        <p:nvSpPr>
          <p:cNvPr id="3" name="TextBox 2"/>
          <p:cNvSpPr txBox="1"/>
          <p:nvPr/>
        </p:nvSpPr>
        <p:spPr>
          <a:xfrm>
            <a:off x="449796" y="93374"/>
            <a:ext cx="8244408" cy="677108"/>
          </a:xfrm>
          <a:prstGeom prst="rect">
            <a:avLst/>
          </a:prstGeom>
          <a:noFill/>
        </p:spPr>
        <p:txBody>
          <a:bodyPr wrap="square" rtlCol="0">
            <a:spAutoFit/>
          </a:bodyPr>
          <a:lstStyle/>
          <a:p>
            <a:r>
              <a:rPr lang="de-DE" sz="3800" b="1" dirty="0" smtClean="0"/>
              <a:t>Nächstes Grab schon voller: </a:t>
            </a:r>
            <a:r>
              <a:rPr lang="de-DE" sz="3800" b="1" dirty="0" err="1" smtClean="0"/>
              <a:t>Merenptah</a:t>
            </a:r>
            <a:endParaRPr lang="de-DE" sz="3800" b="1" dirty="0"/>
          </a:p>
        </p:txBody>
      </p:sp>
    </p:spTree>
    <p:extLst>
      <p:ext uri="{BB962C8B-B14F-4D97-AF65-F5344CB8AC3E}">
        <p14:creationId xmlns:p14="http://schemas.microsoft.com/office/powerpoint/2010/main" val="28139660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6316"/>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400050"/>
            <a:ext cx="9144000" cy="6056313"/>
          </a:xfrm>
          <a:prstGeom prst="rect">
            <a:avLst/>
          </a:prstGeom>
          <a:noFill/>
          <a:ln>
            <a:noFill/>
          </a:ln>
        </p:spPr>
      </p:pic>
    </p:spTree>
    <p:extLst>
      <p:ext uri="{BB962C8B-B14F-4D97-AF65-F5344CB8AC3E}">
        <p14:creationId xmlns:p14="http://schemas.microsoft.com/office/powerpoint/2010/main" val="19472833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6318"/>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400050"/>
            <a:ext cx="9144000" cy="6056313"/>
          </a:xfrm>
          <a:prstGeom prst="rect">
            <a:avLst/>
          </a:prstGeom>
          <a:noFill/>
          <a:ln>
            <a:noFill/>
          </a:ln>
        </p:spPr>
      </p:pic>
    </p:spTree>
    <p:extLst>
      <p:ext uri="{BB962C8B-B14F-4D97-AF65-F5344CB8AC3E}">
        <p14:creationId xmlns:p14="http://schemas.microsoft.com/office/powerpoint/2010/main" val="28462961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6323"/>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801687"/>
            <a:ext cx="9144000" cy="6056313"/>
          </a:xfrm>
          <a:prstGeom prst="rect">
            <a:avLst/>
          </a:prstGeom>
          <a:noFill/>
          <a:ln>
            <a:noFill/>
          </a:ln>
        </p:spPr>
      </p:pic>
      <p:sp>
        <p:nvSpPr>
          <p:cNvPr id="3" name="TextBox 2"/>
          <p:cNvSpPr txBox="1"/>
          <p:nvPr/>
        </p:nvSpPr>
        <p:spPr>
          <a:xfrm>
            <a:off x="0" y="0"/>
            <a:ext cx="9252520" cy="677108"/>
          </a:xfrm>
          <a:prstGeom prst="rect">
            <a:avLst/>
          </a:prstGeom>
          <a:noFill/>
        </p:spPr>
        <p:txBody>
          <a:bodyPr wrap="square" rtlCol="0">
            <a:spAutoFit/>
          </a:bodyPr>
          <a:lstStyle/>
          <a:p>
            <a:r>
              <a:rPr lang="de-DE" sz="3800" b="1" dirty="0" smtClean="0"/>
              <a:t>Und noch ein 3. Grab: weit unter der Erde</a:t>
            </a:r>
            <a:endParaRPr lang="de-DE" sz="3800" b="1" dirty="0"/>
          </a:p>
        </p:txBody>
      </p:sp>
    </p:spTree>
    <p:extLst>
      <p:ext uri="{BB962C8B-B14F-4D97-AF65-F5344CB8AC3E}">
        <p14:creationId xmlns:p14="http://schemas.microsoft.com/office/powerpoint/2010/main" val="6191382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6326"/>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400050"/>
            <a:ext cx="9144000" cy="6056313"/>
          </a:xfrm>
          <a:prstGeom prst="rect">
            <a:avLst/>
          </a:prstGeom>
          <a:noFill/>
          <a:ln>
            <a:noFill/>
          </a:ln>
        </p:spPr>
      </p:pic>
    </p:spTree>
    <p:extLst>
      <p:ext uri="{BB962C8B-B14F-4D97-AF65-F5344CB8AC3E}">
        <p14:creationId xmlns:p14="http://schemas.microsoft.com/office/powerpoint/2010/main" val="28732312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95736" y="55241"/>
            <a:ext cx="5076056" cy="677108"/>
          </a:xfrm>
          <a:prstGeom prst="rect">
            <a:avLst/>
          </a:prstGeom>
          <a:noFill/>
        </p:spPr>
        <p:txBody>
          <a:bodyPr wrap="square" rtlCol="0">
            <a:spAutoFit/>
          </a:bodyPr>
          <a:lstStyle/>
          <a:p>
            <a:r>
              <a:rPr lang="de-DE" sz="3800" b="1" dirty="0" smtClean="0"/>
              <a:t>Der Hatschepsut Tempel</a:t>
            </a:r>
            <a:endParaRPr lang="de-DE" sz="3800" b="1" dirty="0"/>
          </a:p>
        </p:txBody>
      </p:sp>
      <p:pic>
        <p:nvPicPr>
          <p:cNvPr id="1027" name="Picture 3" descr="E:\PicturesDB211021\220427Ägypten\out\Tag2\outrb\JPEG\DSC_6342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732348"/>
            <a:ext cx="8963778" cy="5937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53814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6344"/>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rot="16200000">
            <a:off x="1730870" y="1733625"/>
            <a:ext cx="6165304" cy="4083444"/>
          </a:xfrm>
          <a:prstGeom prst="rect">
            <a:avLst/>
          </a:prstGeom>
          <a:noFill/>
          <a:ln>
            <a:noFill/>
          </a:ln>
        </p:spPr>
      </p:pic>
      <p:sp>
        <p:nvSpPr>
          <p:cNvPr id="3" name="TextBox 2"/>
          <p:cNvSpPr txBox="1"/>
          <p:nvPr/>
        </p:nvSpPr>
        <p:spPr>
          <a:xfrm>
            <a:off x="2195736" y="55241"/>
            <a:ext cx="5076056" cy="677108"/>
          </a:xfrm>
          <a:prstGeom prst="rect">
            <a:avLst/>
          </a:prstGeom>
          <a:noFill/>
        </p:spPr>
        <p:txBody>
          <a:bodyPr wrap="square" rtlCol="0">
            <a:spAutoFit/>
          </a:bodyPr>
          <a:lstStyle/>
          <a:p>
            <a:r>
              <a:rPr lang="de-DE" sz="3800" b="1" dirty="0" smtClean="0"/>
              <a:t>Im Hatschepsut Tempel</a:t>
            </a:r>
            <a:endParaRPr lang="de-DE" sz="3800" b="1" dirty="0"/>
          </a:p>
        </p:txBody>
      </p:sp>
    </p:spTree>
    <p:extLst>
      <p:ext uri="{BB962C8B-B14F-4D97-AF65-F5344CB8AC3E}">
        <p14:creationId xmlns:p14="http://schemas.microsoft.com/office/powerpoint/2010/main" val="25880779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PicturesDB211021\220427Ägypten\out\Tag2\outrb\JPEG\DSC_6342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4734"/>
            <a:ext cx="9144000" cy="6573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3921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6254"/>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980728"/>
            <a:ext cx="9144000" cy="5475635"/>
          </a:xfrm>
          <a:prstGeom prst="rect">
            <a:avLst/>
          </a:prstGeom>
          <a:noFill/>
          <a:ln>
            <a:noFill/>
          </a:ln>
        </p:spPr>
      </p:pic>
      <p:sp>
        <p:nvSpPr>
          <p:cNvPr id="4" name="TextBox 3"/>
          <p:cNvSpPr txBox="1"/>
          <p:nvPr/>
        </p:nvSpPr>
        <p:spPr>
          <a:xfrm>
            <a:off x="1979712" y="188640"/>
            <a:ext cx="6552728" cy="707886"/>
          </a:xfrm>
          <a:prstGeom prst="rect">
            <a:avLst/>
          </a:prstGeom>
          <a:noFill/>
        </p:spPr>
        <p:txBody>
          <a:bodyPr wrap="square" rtlCol="0">
            <a:spAutoFit/>
          </a:bodyPr>
          <a:lstStyle/>
          <a:p>
            <a:r>
              <a:rPr lang="de-DE" sz="4000" b="1" dirty="0" smtClean="0"/>
              <a:t>Durch die Wüste nach Luxor</a:t>
            </a:r>
            <a:endParaRPr lang="de-DE" sz="4000" b="1" dirty="0"/>
          </a:p>
        </p:txBody>
      </p:sp>
    </p:spTree>
    <p:extLst>
      <p:ext uri="{BB962C8B-B14F-4D97-AF65-F5344CB8AC3E}">
        <p14:creationId xmlns:p14="http://schemas.microsoft.com/office/powerpoint/2010/main" val="27253984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PicturesDB211021\220427Ägypten\out\Tag2\outrb\JPEG\DSC_6342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0688"/>
            <a:ext cx="9105901" cy="6038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64527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61864" y="53653"/>
            <a:ext cx="7020272" cy="677108"/>
          </a:xfrm>
          <a:prstGeom prst="rect">
            <a:avLst/>
          </a:prstGeom>
          <a:noFill/>
        </p:spPr>
        <p:txBody>
          <a:bodyPr wrap="square" rtlCol="0">
            <a:spAutoFit/>
          </a:bodyPr>
          <a:lstStyle/>
          <a:p>
            <a:r>
              <a:rPr lang="de-DE" sz="3800" b="1" dirty="0" smtClean="0"/>
              <a:t>Neben dem  Hatschepsut Tempel</a:t>
            </a:r>
            <a:endParaRPr lang="de-DE" sz="3800" b="1" dirty="0"/>
          </a:p>
        </p:txBody>
      </p:sp>
      <p:pic>
        <p:nvPicPr>
          <p:cNvPr id="4098" name="Picture 2" descr="E:\PicturesDB211021\220427Ägypten\out\Tag2\outrb\JPEG\DSC_634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09841"/>
            <a:ext cx="9144000" cy="6056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21882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E:\PicturesDB211021\220427Ägypten\out\Tag2\outrb\JPEG\DSC_634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836712"/>
            <a:ext cx="9091020" cy="60212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195736" y="63978"/>
            <a:ext cx="4464496" cy="677108"/>
          </a:xfrm>
          <a:prstGeom prst="rect">
            <a:avLst/>
          </a:prstGeom>
          <a:noFill/>
        </p:spPr>
        <p:txBody>
          <a:bodyPr wrap="square" rtlCol="0">
            <a:spAutoFit/>
          </a:bodyPr>
          <a:lstStyle/>
          <a:p>
            <a:r>
              <a:rPr lang="de-DE" sz="3800" b="1" dirty="0" smtClean="0"/>
              <a:t>Die Memnon Kolosse</a:t>
            </a:r>
            <a:endParaRPr lang="de-DE" sz="3800" b="1" dirty="0"/>
          </a:p>
        </p:txBody>
      </p:sp>
    </p:spTree>
    <p:extLst>
      <p:ext uri="{BB962C8B-B14F-4D97-AF65-F5344CB8AC3E}">
        <p14:creationId xmlns:p14="http://schemas.microsoft.com/office/powerpoint/2010/main" val="39604636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6350"/>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692696"/>
            <a:ext cx="9144000" cy="6056313"/>
          </a:xfrm>
          <a:prstGeom prst="rect">
            <a:avLst/>
          </a:prstGeom>
          <a:noFill/>
          <a:ln>
            <a:noFill/>
          </a:ln>
        </p:spPr>
      </p:pic>
      <p:sp>
        <p:nvSpPr>
          <p:cNvPr id="3" name="TextBox 2"/>
          <p:cNvSpPr txBox="1"/>
          <p:nvPr/>
        </p:nvSpPr>
        <p:spPr>
          <a:xfrm>
            <a:off x="467544" y="63978"/>
            <a:ext cx="8460432" cy="584775"/>
          </a:xfrm>
          <a:prstGeom prst="rect">
            <a:avLst/>
          </a:prstGeom>
          <a:noFill/>
        </p:spPr>
        <p:txBody>
          <a:bodyPr wrap="square" rtlCol="0">
            <a:spAutoFit/>
          </a:bodyPr>
          <a:lstStyle/>
          <a:p>
            <a:r>
              <a:rPr lang="de-DE" sz="3200" b="1" dirty="0" smtClean="0"/>
              <a:t>Die Memnon Kolosse, Aussichtspunkt für Tauben</a:t>
            </a:r>
            <a:endParaRPr lang="de-DE" sz="3200" b="1" dirty="0"/>
          </a:p>
        </p:txBody>
      </p:sp>
    </p:spTree>
    <p:extLst>
      <p:ext uri="{BB962C8B-B14F-4D97-AF65-F5344CB8AC3E}">
        <p14:creationId xmlns:p14="http://schemas.microsoft.com/office/powerpoint/2010/main" val="27001925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6354"/>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740196"/>
            <a:ext cx="9144000" cy="6056313"/>
          </a:xfrm>
          <a:prstGeom prst="rect">
            <a:avLst/>
          </a:prstGeom>
          <a:noFill/>
          <a:ln>
            <a:noFill/>
          </a:ln>
        </p:spPr>
      </p:pic>
      <p:sp>
        <p:nvSpPr>
          <p:cNvPr id="3" name="TextBox 2"/>
          <p:cNvSpPr txBox="1"/>
          <p:nvPr/>
        </p:nvSpPr>
        <p:spPr>
          <a:xfrm>
            <a:off x="2195736" y="63978"/>
            <a:ext cx="4464496" cy="677108"/>
          </a:xfrm>
          <a:prstGeom prst="rect">
            <a:avLst/>
          </a:prstGeom>
          <a:noFill/>
        </p:spPr>
        <p:txBody>
          <a:bodyPr wrap="square" rtlCol="0">
            <a:spAutoFit/>
          </a:bodyPr>
          <a:lstStyle/>
          <a:p>
            <a:r>
              <a:rPr lang="de-DE" sz="3800" b="1" dirty="0" smtClean="0"/>
              <a:t>Am </a:t>
            </a:r>
            <a:r>
              <a:rPr lang="de-DE" sz="3800" b="1" dirty="0" err="1" smtClean="0"/>
              <a:t>Strassenrand</a:t>
            </a:r>
            <a:endParaRPr lang="de-DE" sz="3800" b="1" dirty="0"/>
          </a:p>
        </p:txBody>
      </p:sp>
    </p:spTree>
    <p:extLst>
      <p:ext uri="{BB962C8B-B14F-4D97-AF65-F5344CB8AC3E}">
        <p14:creationId xmlns:p14="http://schemas.microsoft.com/office/powerpoint/2010/main" val="31826819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6356"/>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400050"/>
            <a:ext cx="9144000" cy="6056313"/>
          </a:xfrm>
          <a:prstGeom prst="rect">
            <a:avLst/>
          </a:prstGeom>
          <a:noFill/>
          <a:ln>
            <a:noFill/>
          </a:ln>
        </p:spPr>
      </p:pic>
    </p:spTree>
    <p:extLst>
      <p:ext uri="{BB962C8B-B14F-4D97-AF65-F5344CB8AC3E}">
        <p14:creationId xmlns:p14="http://schemas.microsoft.com/office/powerpoint/2010/main" val="12949386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886" y="836712"/>
            <a:ext cx="9155995" cy="5616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2414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6359"/>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774123"/>
            <a:ext cx="9144000" cy="6056313"/>
          </a:xfrm>
          <a:prstGeom prst="rect">
            <a:avLst/>
          </a:prstGeom>
          <a:noFill/>
          <a:ln>
            <a:noFill/>
          </a:ln>
        </p:spPr>
      </p:pic>
      <p:sp>
        <p:nvSpPr>
          <p:cNvPr id="3" name="TextBox 2"/>
          <p:cNvSpPr txBox="1"/>
          <p:nvPr/>
        </p:nvSpPr>
        <p:spPr>
          <a:xfrm>
            <a:off x="3491880" y="70773"/>
            <a:ext cx="2592288" cy="677108"/>
          </a:xfrm>
          <a:prstGeom prst="rect">
            <a:avLst/>
          </a:prstGeom>
          <a:noFill/>
        </p:spPr>
        <p:txBody>
          <a:bodyPr wrap="square" rtlCol="0">
            <a:spAutoFit/>
          </a:bodyPr>
          <a:lstStyle/>
          <a:p>
            <a:r>
              <a:rPr lang="de-DE" sz="3800" b="1" dirty="0" smtClean="0"/>
              <a:t>Auf dem Nil</a:t>
            </a:r>
            <a:endParaRPr lang="de-DE" sz="3800" b="1" dirty="0"/>
          </a:p>
        </p:txBody>
      </p:sp>
    </p:spTree>
    <p:extLst>
      <p:ext uri="{BB962C8B-B14F-4D97-AF65-F5344CB8AC3E}">
        <p14:creationId xmlns:p14="http://schemas.microsoft.com/office/powerpoint/2010/main" val="26865589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6361"/>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772246"/>
            <a:ext cx="9144000" cy="6056313"/>
          </a:xfrm>
          <a:prstGeom prst="rect">
            <a:avLst/>
          </a:prstGeom>
          <a:noFill/>
          <a:ln>
            <a:noFill/>
          </a:ln>
        </p:spPr>
      </p:pic>
    </p:spTree>
    <p:extLst>
      <p:ext uri="{BB962C8B-B14F-4D97-AF65-F5344CB8AC3E}">
        <p14:creationId xmlns:p14="http://schemas.microsoft.com/office/powerpoint/2010/main" val="24091930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6362"/>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801687"/>
            <a:ext cx="9144000" cy="6056313"/>
          </a:xfrm>
          <a:prstGeom prst="rect">
            <a:avLst/>
          </a:prstGeom>
          <a:noFill/>
          <a:ln>
            <a:noFill/>
          </a:ln>
        </p:spPr>
      </p:pic>
    </p:spTree>
    <p:extLst>
      <p:ext uri="{BB962C8B-B14F-4D97-AF65-F5344CB8AC3E}">
        <p14:creationId xmlns:p14="http://schemas.microsoft.com/office/powerpoint/2010/main" val="54882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6263"/>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400050"/>
            <a:ext cx="9144000" cy="6056313"/>
          </a:xfrm>
          <a:prstGeom prst="rect">
            <a:avLst/>
          </a:prstGeom>
          <a:noFill/>
          <a:ln>
            <a:noFill/>
          </a:ln>
        </p:spPr>
      </p:pic>
    </p:spTree>
    <p:extLst>
      <p:ext uri="{BB962C8B-B14F-4D97-AF65-F5344CB8AC3E}">
        <p14:creationId xmlns:p14="http://schemas.microsoft.com/office/powerpoint/2010/main" val="394429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20" y="1124744"/>
            <a:ext cx="9203420" cy="5150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04497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6365"/>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400050"/>
            <a:ext cx="9144000" cy="6056313"/>
          </a:xfrm>
          <a:prstGeom prst="rect">
            <a:avLst/>
          </a:prstGeom>
          <a:noFill/>
          <a:ln>
            <a:noFill/>
          </a:ln>
        </p:spPr>
      </p:pic>
    </p:spTree>
    <p:extLst>
      <p:ext uri="{BB962C8B-B14F-4D97-AF65-F5344CB8AC3E}">
        <p14:creationId xmlns:p14="http://schemas.microsoft.com/office/powerpoint/2010/main" val="36791401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US" dirty="0" smtClean="0"/>
              <a:t>Tag </a:t>
            </a:r>
            <a:r>
              <a:rPr lang="en-US" dirty="0" smtClean="0"/>
              <a:t>3</a:t>
            </a:r>
            <a:endParaRPr lang="en-US" dirty="0"/>
          </a:p>
        </p:txBody>
      </p:sp>
      <p:sp>
        <p:nvSpPr>
          <p:cNvPr id="3" name="Content Placeholder 2"/>
          <p:cNvSpPr>
            <a:spLocks noGrp="1"/>
          </p:cNvSpPr>
          <p:nvPr>
            <p:ph idx="1"/>
          </p:nvPr>
        </p:nvSpPr>
        <p:spPr>
          <a:xfrm>
            <a:off x="467544" y="908720"/>
            <a:ext cx="8229600" cy="5184576"/>
          </a:xfrm>
        </p:spPr>
        <p:txBody>
          <a:bodyPr>
            <a:normAutofit fontScale="85000" lnSpcReduction="20000"/>
          </a:bodyPr>
          <a:lstStyle/>
          <a:p>
            <a:pPr marL="0" indent="0">
              <a:buNone/>
            </a:pPr>
            <a:r>
              <a:rPr lang="de-DE" dirty="0" smtClean="0"/>
              <a:t>Langer Tag auf dem Nil. Auf dem Schiff passiert </a:t>
            </a:r>
            <a:r>
              <a:rPr lang="de-DE" dirty="0"/>
              <a:t>bis Mittag </a:t>
            </a:r>
            <a:r>
              <a:rPr lang="de-DE" dirty="0" smtClean="0"/>
              <a:t>eigentlich kaum etwas. Man sitzt an Deck und liest und das Mittagessen ist dann der erste Tages Höhepunkt. Kurz danach legt dann das Schiff am Ostufer am Tempel von </a:t>
            </a:r>
            <a:r>
              <a:rPr lang="de-DE" dirty="0" err="1" smtClean="0"/>
              <a:t>Kom</a:t>
            </a:r>
            <a:r>
              <a:rPr lang="de-DE" dirty="0" smtClean="0"/>
              <a:t> </a:t>
            </a:r>
            <a:r>
              <a:rPr lang="de-DE" dirty="0" err="1" smtClean="0"/>
              <a:t>Ombo</a:t>
            </a:r>
            <a:r>
              <a:rPr lang="de-DE" dirty="0" smtClean="0"/>
              <a:t> an. Ein Tempel der sowohl dem Gott und Krokodil-ähnlichen </a:t>
            </a:r>
            <a:r>
              <a:rPr lang="de-DE" dirty="0" err="1" smtClean="0"/>
              <a:t>Sobek</a:t>
            </a:r>
            <a:r>
              <a:rPr lang="de-DE" dirty="0" smtClean="0"/>
              <a:t>, wie auch dem Falkengott Horus gewidmet ist. Wie üblich sind wir nicht die einzigen die dort besichtigen. Andere Gruppen wechseln sich ab, aber unser Führer und Reiseleiter </a:t>
            </a:r>
            <a:r>
              <a:rPr lang="de-DE" dirty="0" err="1" smtClean="0"/>
              <a:t>Refaat</a:t>
            </a:r>
            <a:r>
              <a:rPr lang="de-DE" dirty="0" smtClean="0"/>
              <a:t> ist ein recht umtriebiger und kommunikativer Typ. Danach ging es wieder zurück zum Schiff und übliches Abendessen in gemütlicher 8er Runde mit Irma und Eduard, nett und kommunikativ, gebürtig aus Kasachstan aber jetzt überzeugte sehr deutsche Stuttgarter am Gemeinschaft Tisch. </a:t>
            </a:r>
            <a:endParaRPr lang="de-DE" dirty="0"/>
          </a:p>
        </p:txBody>
      </p:sp>
    </p:spTree>
    <p:extLst>
      <p:ext uri="{BB962C8B-B14F-4D97-AF65-F5344CB8AC3E}">
        <p14:creationId xmlns:p14="http://schemas.microsoft.com/office/powerpoint/2010/main" val="6307396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6373"/>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31846" y="692696"/>
            <a:ext cx="9144000" cy="6056313"/>
          </a:xfrm>
          <a:prstGeom prst="rect">
            <a:avLst/>
          </a:prstGeom>
          <a:noFill/>
          <a:ln>
            <a:noFill/>
          </a:ln>
        </p:spPr>
      </p:pic>
      <p:sp>
        <p:nvSpPr>
          <p:cNvPr id="4" name="TextBox 3"/>
          <p:cNvSpPr txBox="1"/>
          <p:nvPr/>
        </p:nvSpPr>
        <p:spPr>
          <a:xfrm>
            <a:off x="3491880" y="70773"/>
            <a:ext cx="2592288" cy="677108"/>
          </a:xfrm>
          <a:prstGeom prst="rect">
            <a:avLst/>
          </a:prstGeom>
          <a:noFill/>
        </p:spPr>
        <p:txBody>
          <a:bodyPr wrap="square" rtlCol="0">
            <a:spAutoFit/>
          </a:bodyPr>
          <a:lstStyle/>
          <a:p>
            <a:r>
              <a:rPr lang="de-DE" sz="3800" b="1" dirty="0" smtClean="0"/>
              <a:t>Am Nil</a:t>
            </a:r>
            <a:endParaRPr lang="de-DE" sz="3800" b="1" dirty="0"/>
          </a:p>
        </p:txBody>
      </p:sp>
    </p:spTree>
    <p:extLst>
      <p:ext uri="{BB962C8B-B14F-4D97-AF65-F5344CB8AC3E}">
        <p14:creationId xmlns:p14="http://schemas.microsoft.com/office/powerpoint/2010/main" val="20831219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6375"/>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400050"/>
            <a:ext cx="9144000" cy="6056313"/>
          </a:xfrm>
          <a:prstGeom prst="rect">
            <a:avLst/>
          </a:prstGeom>
          <a:noFill/>
          <a:ln>
            <a:noFill/>
          </a:ln>
        </p:spPr>
      </p:pic>
    </p:spTree>
    <p:extLst>
      <p:ext uri="{BB962C8B-B14F-4D97-AF65-F5344CB8AC3E}">
        <p14:creationId xmlns:p14="http://schemas.microsoft.com/office/powerpoint/2010/main" val="6268445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6379"/>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400050"/>
            <a:ext cx="9144000" cy="6056313"/>
          </a:xfrm>
          <a:prstGeom prst="rect">
            <a:avLst/>
          </a:prstGeom>
          <a:noFill/>
          <a:ln>
            <a:noFill/>
          </a:ln>
        </p:spPr>
      </p:pic>
    </p:spTree>
    <p:extLst>
      <p:ext uri="{BB962C8B-B14F-4D97-AF65-F5344CB8AC3E}">
        <p14:creationId xmlns:p14="http://schemas.microsoft.com/office/powerpoint/2010/main" val="34704153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6382"/>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400050"/>
            <a:ext cx="9144000" cy="6056313"/>
          </a:xfrm>
          <a:prstGeom prst="rect">
            <a:avLst/>
          </a:prstGeom>
          <a:noFill/>
          <a:ln>
            <a:noFill/>
          </a:ln>
        </p:spPr>
      </p:pic>
    </p:spTree>
    <p:extLst>
      <p:ext uri="{BB962C8B-B14F-4D97-AF65-F5344CB8AC3E}">
        <p14:creationId xmlns:p14="http://schemas.microsoft.com/office/powerpoint/2010/main" val="35671269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6385"/>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400050"/>
            <a:ext cx="9144000" cy="6056313"/>
          </a:xfrm>
          <a:prstGeom prst="rect">
            <a:avLst/>
          </a:prstGeom>
          <a:noFill/>
          <a:ln>
            <a:noFill/>
          </a:ln>
        </p:spPr>
      </p:pic>
    </p:spTree>
    <p:extLst>
      <p:ext uri="{BB962C8B-B14F-4D97-AF65-F5344CB8AC3E}">
        <p14:creationId xmlns:p14="http://schemas.microsoft.com/office/powerpoint/2010/main" val="32135042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6386"/>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400050"/>
            <a:ext cx="9144000" cy="6056313"/>
          </a:xfrm>
          <a:prstGeom prst="rect">
            <a:avLst/>
          </a:prstGeom>
          <a:noFill/>
          <a:ln>
            <a:noFill/>
          </a:ln>
        </p:spPr>
      </p:pic>
    </p:spTree>
    <p:extLst>
      <p:ext uri="{BB962C8B-B14F-4D97-AF65-F5344CB8AC3E}">
        <p14:creationId xmlns:p14="http://schemas.microsoft.com/office/powerpoint/2010/main" val="35856507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6388"/>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35790" y="801687"/>
            <a:ext cx="9144000" cy="6056313"/>
          </a:xfrm>
          <a:prstGeom prst="rect">
            <a:avLst/>
          </a:prstGeom>
          <a:noFill/>
          <a:ln>
            <a:noFill/>
          </a:ln>
        </p:spPr>
      </p:pic>
      <p:sp>
        <p:nvSpPr>
          <p:cNvPr id="3" name="TextBox 2"/>
          <p:cNvSpPr txBox="1"/>
          <p:nvPr/>
        </p:nvSpPr>
        <p:spPr>
          <a:xfrm>
            <a:off x="3491880" y="70773"/>
            <a:ext cx="2592288" cy="677108"/>
          </a:xfrm>
          <a:prstGeom prst="rect">
            <a:avLst/>
          </a:prstGeom>
          <a:noFill/>
        </p:spPr>
        <p:txBody>
          <a:bodyPr wrap="square" rtlCol="0">
            <a:spAutoFit/>
          </a:bodyPr>
          <a:lstStyle/>
          <a:p>
            <a:r>
              <a:rPr lang="de-DE" sz="3800" b="1" dirty="0" err="1" smtClean="0"/>
              <a:t>Kom</a:t>
            </a:r>
            <a:r>
              <a:rPr lang="de-DE" sz="3800" b="1" dirty="0" smtClean="0"/>
              <a:t> </a:t>
            </a:r>
            <a:r>
              <a:rPr lang="de-DE" sz="3800" b="1" dirty="0" err="1" smtClean="0"/>
              <a:t>Ombo</a:t>
            </a:r>
            <a:endParaRPr lang="de-DE" sz="3800" b="1" dirty="0"/>
          </a:p>
        </p:txBody>
      </p:sp>
    </p:spTree>
    <p:extLst>
      <p:ext uri="{BB962C8B-B14F-4D97-AF65-F5344CB8AC3E}">
        <p14:creationId xmlns:p14="http://schemas.microsoft.com/office/powerpoint/2010/main" val="392897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6269"/>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1" y="852794"/>
            <a:ext cx="9066835" cy="6005205"/>
          </a:xfrm>
          <a:prstGeom prst="rect">
            <a:avLst/>
          </a:prstGeom>
          <a:noFill/>
          <a:ln>
            <a:noFill/>
          </a:ln>
        </p:spPr>
      </p:pic>
      <p:sp>
        <p:nvSpPr>
          <p:cNvPr id="3" name="TextBox 2"/>
          <p:cNvSpPr txBox="1"/>
          <p:nvPr/>
        </p:nvSpPr>
        <p:spPr>
          <a:xfrm>
            <a:off x="3251043" y="111126"/>
            <a:ext cx="2553704" cy="707886"/>
          </a:xfrm>
          <a:prstGeom prst="rect">
            <a:avLst/>
          </a:prstGeom>
          <a:noFill/>
        </p:spPr>
        <p:txBody>
          <a:bodyPr wrap="square" rtlCol="0">
            <a:spAutoFit/>
          </a:bodyPr>
          <a:lstStyle/>
          <a:p>
            <a:r>
              <a:rPr lang="de-DE" sz="4000" b="1" dirty="0" smtClean="0"/>
              <a:t>In Luxor</a:t>
            </a:r>
            <a:endParaRPr lang="de-DE" sz="4000" b="1" dirty="0"/>
          </a:p>
        </p:txBody>
      </p:sp>
    </p:spTree>
    <p:extLst>
      <p:ext uri="{BB962C8B-B14F-4D97-AF65-F5344CB8AC3E}">
        <p14:creationId xmlns:p14="http://schemas.microsoft.com/office/powerpoint/2010/main" val="287054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6393"/>
          <p:cNvPicPr>
            <a:picLocks noGrp="1" noChangeAspect="1"/>
          </p:cNvPicPr>
          <p:nvPr isPhoto="1"/>
        </p:nvPicPr>
        <p:blipFill rotWithShape="1">
          <a:blip r:embed="rId2" cstate="print">
            <a:lum/>
            <a:extLst>
              <a:ext uri="{28A0092B-C50C-407E-A947-70E740481C1C}">
                <a14:useLocalDpi xmlns:a14="http://schemas.microsoft.com/office/drawing/2010/main" val="0"/>
              </a:ext>
            </a:extLst>
          </a:blip>
          <a:srcRect l="-966" r="24276"/>
          <a:stretch/>
        </p:blipFill>
        <p:spPr>
          <a:xfrm rot="16200000">
            <a:off x="1107706" y="444588"/>
            <a:ext cx="6945491" cy="6056313"/>
          </a:xfrm>
          <a:prstGeom prst="rect">
            <a:avLst/>
          </a:prstGeom>
          <a:noFill/>
          <a:ln>
            <a:noFill/>
          </a:ln>
        </p:spPr>
      </p:pic>
    </p:spTree>
    <p:extLst>
      <p:ext uri="{BB962C8B-B14F-4D97-AF65-F5344CB8AC3E}">
        <p14:creationId xmlns:p14="http://schemas.microsoft.com/office/powerpoint/2010/main" val="38571690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6394Refaat"/>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400050"/>
            <a:ext cx="9144000" cy="6056313"/>
          </a:xfrm>
          <a:prstGeom prst="rect">
            <a:avLst/>
          </a:prstGeom>
          <a:noFill/>
          <a:ln>
            <a:noFill/>
          </a:ln>
        </p:spPr>
      </p:pic>
    </p:spTree>
    <p:extLst>
      <p:ext uri="{BB962C8B-B14F-4D97-AF65-F5344CB8AC3E}">
        <p14:creationId xmlns:p14="http://schemas.microsoft.com/office/powerpoint/2010/main" val="39359716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6397"/>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400050"/>
            <a:ext cx="9144000" cy="6056313"/>
          </a:xfrm>
          <a:prstGeom prst="rect">
            <a:avLst/>
          </a:prstGeom>
          <a:noFill/>
          <a:ln>
            <a:noFill/>
          </a:ln>
        </p:spPr>
      </p:pic>
    </p:spTree>
    <p:extLst>
      <p:ext uri="{BB962C8B-B14F-4D97-AF65-F5344CB8AC3E}">
        <p14:creationId xmlns:p14="http://schemas.microsoft.com/office/powerpoint/2010/main" val="7491447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6400"/>
          <p:cNvPicPr>
            <a:picLocks noGrp="1" noChangeAspect="1"/>
          </p:cNvPicPr>
          <p:nvPr isPhoto="1"/>
        </p:nvPicPr>
        <p:blipFill rotWithShape="1">
          <a:blip r:embed="rId2" cstate="print">
            <a:lum/>
            <a:extLst>
              <a:ext uri="{28A0092B-C50C-407E-A947-70E740481C1C}">
                <a14:useLocalDpi xmlns:a14="http://schemas.microsoft.com/office/drawing/2010/main" val="0"/>
              </a:ext>
            </a:extLst>
          </a:blip>
          <a:srcRect l="9178" r="14659"/>
          <a:stretch/>
        </p:blipFill>
        <p:spPr>
          <a:xfrm rot="16200000">
            <a:off x="1060550" y="354175"/>
            <a:ext cx="6957392" cy="6050258"/>
          </a:xfrm>
          <a:prstGeom prst="rect">
            <a:avLst/>
          </a:prstGeom>
          <a:noFill/>
          <a:ln>
            <a:noFill/>
          </a:ln>
        </p:spPr>
      </p:pic>
    </p:spTree>
    <p:extLst>
      <p:ext uri="{BB962C8B-B14F-4D97-AF65-F5344CB8AC3E}">
        <p14:creationId xmlns:p14="http://schemas.microsoft.com/office/powerpoint/2010/main" val="22692169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6403"/>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rot="16200000">
            <a:off x="1446878" y="1339904"/>
            <a:ext cx="6567872" cy="4350076"/>
          </a:xfrm>
          <a:prstGeom prst="rect">
            <a:avLst/>
          </a:prstGeom>
          <a:noFill/>
          <a:ln>
            <a:noFill/>
          </a:ln>
        </p:spPr>
      </p:pic>
    </p:spTree>
    <p:extLst>
      <p:ext uri="{BB962C8B-B14F-4D97-AF65-F5344CB8AC3E}">
        <p14:creationId xmlns:p14="http://schemas.microsoft.com/office/powerpoint/2010/main" val="29988070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6405"/>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400050"/>
            <a:ext cx="9144000" cy="6056313"/>
          </a:xfrm>
          <a:prstGeom prst="rect">
            <a:avLst/>
          </a:prstGeom>
          <a:noFill/>
          <a:ln>
            <a:noFill/>
          </a:ln>
        </p:spPr>
      </p:pic>
    </p:spTree>
    <p:extLst>
      <p:ext uri="{BB962C8B-B14F-4D97-AF65-F5344CB8AC3E}">
        <p14:creationId xmlns:p14="http://schemas.microsoft.com/office/powerpoint/2010/main" val="4228009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229600" cy="634082"/>
          </a:xfrm>
        </p:spPr>
        <p:txBody>
          <a:bodyPr>
            <a:normAutofit fontScale="90000"/>
          </a:bodyPr>
          <a:lstStyle/>
          <a:p>
            <a:r>
              <a:rPr lang="en-US" dirty="0" smtClean="0"/>
              <a:t>Tag </a:t>
            </a:r>
            <a:r>
              <a:rPr lang="en-US" dirty="0" smtClean="0"/>
              <a:t>4</a:t>
            </a:r>
            <a:endParaRPr lang="en-US" dirty="0"/>
          </a:p>
        </p:txBody>
      </p:sp>
      <p:sp>
        <p:nvSpPr>
          <p:cNvPr id="3" name="Content Placeholder 2"/>
          <p:cNvSpPr>
            <a:spLocks noGrp="1"/>
          </p:cNvSpPr>
          <p:nvPr>
            <p:ph idx="1"/>
          </p:nvPr>
        </p:nvSpPr>
        <p:spPr>
          <a:xfrm>
            <a:off x="323528" y="764704"/>
            <a:ext cx="8568952" cy="5976664"/>
          </a:xfrm>
        </p:spPr>
        <p:txBody>
          <a:bodyPr>
            <a:noAutofit/>
          </a:bodyPr>
          <a:lstStyle/>
          <a:p>
            <a:pPr marL="0" indent="0">
              <a:buNone/>
            </a:pPr>
            <a:r>
              <a:rPr lang="de-DE" sz="2400" dirty="0" smtClean="0"/>
              <a:t>Zeitiger Aufbruch in Assuan um 6 Uhr und Fahrt zum Staudamm, der um 1970 fertig wurde. Nach ging’s auf die </a:t>
            </a:r>
            <a:r>
              <a:rPr lang="de-DE" sz="2400" dirty="0" err="1" smtClean="0"/>
              <a:t>Philae</a:t>
            </a:r>
            <a:r>
              <a:rPr lang="de-DE" sz="2400" dirty="0" smtClean="0"/>
              <a:t> Insel, die mehrere Tempel beherbergte, die wie viele andere durch den Nasser Stausee verschwanden. </a:t>
            </a:r>
            <a:r>
              <a:rPr lang="de-DE" sz="2400" dirty="0"/>
              <a:t>E</a:t>
            </a:r>
            <a:r>
              <a:rPr lang="de-DE" sz="2400" dirty="0" smtClean="0"/>
              <a:t>in Tempel ist Isis gewidmet, der Liebesgöttin, die einen prominenten Platz in der Götterwelt Ägyptens hat, als starke Frau, die ihren Mann den Totengott Osiris aus Stücken wieder zusammengesetzt hat (nachdem er von seinem Bruder gemeinerweise zerstückelt wurde) und mit ihm einen Sohn Horus bekam, und damit als Göttin der Liebe und des Schutzes des Männlichen in den Kanon eingegangen ist. Die letzte Etappe war eine kleine Fahrt in einem Segel Boot (</a:t>
            </a:r>
            <a:r>
              <a:rPr lang="de-DE" sz="2400" dirty="0" err="1" smtClean="0"/>
              <a:t>Felukke</a:t>
            </a:r>
            <a:r>
              <a:rPr lang="de-DE" sz="2400" dirty="0" smtClean="0"/>
              <a:t>) zurück zu unserem Nil Schiff. Der Hauptgrund diese Fahrt war das Filmen unseres Kameramanns, der danach dem Film als Erinnerung an die Mitfahrenden verkauft. Nach kurzer Mittagspause macht wir noch einen kleinen Stadtbummel mit Kutsche und sahen uns etwas in der Innenstadt um. </a:t>
            </a:r>
            <a:endParaRPr lang="de-DE" sz="2400" dirty="0"/>
          </a:p>
        </p:txBody>
      </p:sp>
    </p:spTree>
    <p:extLst>
      <p:ext uri="{BB962C8B-B14F-4D97-AF65-F5344CB8AC3E}">
        <p14:creationId xmlns:p14="http://schemas.microsoft.com/office/powerpoint/2010/main" val="40536882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6411"/>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400050"/>
            <a:ext cx="9144000" cy="6056313"/>
          </a:xfrm>
          <a:prstGeom prst="rect">
            <a:avLst/>
          </a:prstGeom>
          <a:noFill/>
          <a:ln>
            <a:noFill/>
          </a:ln>
        </p:spPr>
      </p:pic>
    </p:spTree>
    <p:extLst>
      <p:ext uri="{BB962C8B-B14F-4D97-AF65-F5344CB8AC3E}">
        <p14:creationId xmlns:p14="http://schemas.microsoft.com/office/powerpoint/2010/main" val="42216359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6412"/>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400050"/>
            <a:ext cx="9144000" cy="6056313"/>
          </a:xfrm>
          <a:prstGeom prst="rect">
            <a:avLst/>
          </a:prstGeom>
          <a:noFill/>
          <a:ln>
            <a:noFill/>
          </a:ln>
        </p:spPr>
      </p:pic>
    </p:spTree>
    <p:extLst>
      <p:ext uri="{BB962C8B-B14F-4D97-AF65-F5344CB8AC3E}">
        <p14:creationId xmlns:p14="http://schemas.microsoft.com/office/powerpoint/2010/main" val="6885957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6414"/>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400050"/>
            <a:ext cx="9144000" cy="6056313"/>
          </a:xfrm>
          <a:prstGeom prst="rect">
            <a:avLst/>
          </a:prstGeom>
          <a:noFill/>
          <a:ln>
            <a:noFill/>
          </a:ln>
        </p:spPr>
      </p:pic>
    </p:spTree>
    <p:extLst>
      <p:ext uri="{BB962C8B-B14F-4D97-AF65-F5344CB8AC3E}">
        <p14:creationId xmlns:p14="http://schemas.microsoft.com/office/powerpoint/2010/main" val="3245499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6271"/>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400050"/>
            <a:ext cx="9144000" cy="6056313"/>
          </a:xfrm>
          <a:prstGeom prst="rect">
            <a:avLst/>
          </a:prstGeom>
          <a:noFill/>
          <a:ln>
            <a:noFill/>
          </a:ln>
        </p:spPr>
      </p:pic>
    </p:spTree>
    <p:extLst>
      <p:ext uri="{BB962C8B-B14F-4D97-AF65-F5344CB8AC3E}">
        <p14:creationId xmlns:p14="http://schemas.microsoft.com/office/powerpoint/2010/main" val="324932467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6417"/>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400050"/>
            <a:ext cx="9144000" cy="6056313"/>
          </a:xfrm>
          <a:prstGeom prst="rect">
            <a:avLst/>
          </a:prstGeom>
          <a:noFill/>
          <a:ln>
            <a:noFill/>
          </a:ln>
        </p:spPr>
      </p:pic>
    </p:spTree>
    <p:extLst>
      <p:ext uri="{BB962C8B-B14F-4D97-AF65-F5344CB8AC3E}">
        <p14:creationId xmlns:p14="http://schemas.microsoft.com/office/powerpoint/2010/main" val="105780081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6423"/>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799193"/>
            <a:ext cx="9144000" cy="6056313"/>
          </a:xfrm>
          <a:prstGeom prst="rect">
            <a:avLst/>
          </a:prstGeom>
          <a:noFill/>
          <a:ln>
            <a:noFill/>
          </a:ln>
        </p:spPr>
      </p:pic>
      <p:sp>
        <p:nvSpPr>
          <p:cNvPr id="3" name="TextBox 2"/>
          <p:cNvSpPr txBox="1"/>
          <p:nvPr/>
        </p:nvSpPr>
        <p:spPr>
          <a:xfrm>
            <a:off x="0" y="70773"/>
            <a:ext cx="9036496" cy="646331"/>
          </a:xfrm>
          <a:prstGeom prst="rect">
            <a:avLst/>
          </a:prstGeom>
          <a:noFill/>
        </p:spPr>
        <p:txBody>
          <a:bodyPr wrap="square" rtlCol="0">
            <a:spAutoFit/>
          </a:bodyPr>
          <a:lstStyle/>
          <a:p>
            <a:r>
              <a:rPr lang="de-DE" sz="3600" b="1" dirty="0" smtClean="0"/>
              <a:t>Auch hier haben Islamisten Gesichter zerstört</a:t>
            </a:r>
            <a:endParaRPr lang="de-DE" sz="3600" b="1" dirty="0"/>
          </a:p>
        </p:txBody>
      </p:sp>
    </p:spTree>
    <p:extLst>
      <p:ext uri="{BB962C8B-B14F-4D97-AF65-F5344CB8AC3E}">
        <p14:creationId xmlns:p14="http://schemas.microsoft.com/office/powerpoint/2010/main" val="187983243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6424"/>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400050"/>
            <a:ext cx="9144000" cy="6056313"/>
          </a:xfrm>
          <a:prstGeom prst="rect">
            <a:avLst/>
          </a:prstGeom>
          <a:noFill/>
          <a:ln>
            <a:noFill/>
          </a:ln>
        </p:spPr>
      </p:pic>
    </p:spTree>
    <p:extLst>
      <p:ext uri="{BB962C8B-B14F-4D97-AF65-F5344CB8AC3E}">
        <p14:creationId xmlns:p14="http://schemas.microsoft.com/office/powerpoint/2010/main" val="150707351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6428"/>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400050"/>
            <a:ext cx="9144000" cy="6056313"/>
          </a:xfrm>
          <a:prstGeom prst="rect">
            <a:avLst/>
          </a:prstGeom>
          <a:noFill/>
          <a:ln>
            <a:noFill/>
          </a:ln>
        </p:spPr>
      </p:pic>
    </p:spTree>
    <p:extLst>
      <p:ext uri="{BB962C8B-B14F-4D97-AF65-F5344CB8AC3E}">
        <p14:creationId xmlns:p14="http://schemas.microsoft.com/office/powerpoint/2010/main" val="388472507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6429"/>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400050"/>
            <a:ext cx="9144000" cy="6056313"/>
          </a:xfrm>
          <a:prstGeom prst="rect">
            <a:avLst/>
          </a:prstGeom>
          <a:noFill/>
          <a:ln>
            <a:noFill/>
          </a:ln>
        </p:spPr>
      </p:pic>
    </p:spTree>
    <p:extLst>
      <p:ext uri="{BB962C8B-B14F-4D97-AF65-F5344CB8AC3E}">
        <p14:creationId xmlns:p14="http://schemas.microsoft.com/office/powerpoint/2010/main" val="321946292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6431"/>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400050"/>
            <a:ext cx="9144000" cy="6056313"/>
          </a:xfrm>
          <a:prstGeom prst="rect">
            <a:avLst/>
          </a:prstGeom>
          <a:noFill/>
          <a:ln>
            <a:noFill/>
          </a:ln>
        </p:spPr>
      </p:pic>
    </p:spTree>
    <p:extLst>
      <p:ext uri="{BB962C8B-B14F-4D97-AF65-F5344CB8AC3E}">
        <p14:creationId xmlns:p14="http://schemas.microsoft.com/office/powerpoint/2010/main" val="206937194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6433"/>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400050"/>
            <a:ext cx="9144000" cy="6056313"/>
          </a:xfrm>
          <a:prstGeom prst="rect">
            <a:avLst/>
          </a:prstGeom>
          <a:noFill/>
          <a:ln>
            <a:noFill/>
          </a:ln>
        </p:spPr>
      </p:pic>
    </p:spTree>
    <p:extLst>
      <p:ext uri="{BB962C8B-B14F-4D97-AF65-F5344CB8AC3E}">
        <p14:creationId xmlns:p14="http://schemas.microsoft.com/office/powerpoint/2010/main" val="24111172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6435"/>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400050"/>
            <a:ext cx="9144000" cy="6056313"/>
          </a:xfrm>
          <a:prstGeom prst="rect">
            <a:avLst/>
          </a:prstGeom>
          <a:noFill/>
          <a:ln>
            <a:noFill/>
          </a:ln>
        </p:spPr>
      </p:pic>
    </p:spTree>
    <p:extLst>
      <p:ext uri="{BB962C8B-B14F-4D97-AF65-F5344CB8AC3E}">
        <p14:creationId xmlns:p14="http://schemas.microsoft.com/office/powerpoint/2010/main" val="109578070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6443"/>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400050"/>
            <a:ext cx="9144000" cy="6056313"/>
          </a:xfrm>
          <a:prstGeom prst="rect">
            <a:avLst/>
          </a:prstGeom>
          <a:noFill/>
          <a:ln>
            <a:noFill/>
          </a:ln>
        </p:spPr>
      </p:pic>
    </p:spTree>
    <p:extLst>
      <p:ext uri="{BB962C8B-B14F-4D97-AF65-F5344CB8AC3E}">
        <p14:creationId xmlns:p14="http://schemas.microsoft.com/office/powerpoint/2010/main" val="60308170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696097"/>
            <a:ext cx="8676456" cy="6161903"/>
          </a:xfrm>
          <a:prstGeom prst="rect">
            <a:avLst/>
          </a:prstGeom>
        </p:spPr>
      </p:pic>
      <p:sp>
        <p:nvSpPr>
          <p:cNvPr id="4" name="TextBox 3"/>
          <p:cNvSpPr txBox="1"/>
          <p:nvPr/>
        </p:nvSpPr>
        <p:spPr>
          <a:xfrm>
            <a:off x="2339752" y="0"/>
            <a:ext cx="3597068" cy="646331"/>
          </a:xfrm>
          <a:prstGeom prst="rect">
            <a:avLst/>
          </a:prstGeom>
          <a:noFill/>
        </p:spPr>
        <p:txBody>
          <a:bodyPr wrap="square" rtlCol="0">
            <a:spAutoFit/>
          </a:bodyPr>
          <a:lstStyle/>
          <a:p>
            <a:r>
              <a:rPr lang="de-DE" sz="3600" b="1" dirty="0" smtClean="0"/>
              <a:t>Beim </a:t>
            </a:r>
            <a:r>
              <a:rPr lang="de-DE" sz="3600" b="1" dirty="0"/>
              <a:t>A</a:t>
            </a:r>
            <a:r>
              <a:rPr lang="de-DE" sz="3600" b="1" dirty="0" smtClean="0"/>
              <a:t>bendessen</a:t>
            </a:r>
            <a:endParaRPr lang="de-DE" sz="3600" b="1" dirty="0"/>
          </a:p>
        </p:txBody>
      </p:sp>
    </p:spTree>
    <p:extLst>
      <p:ext uri="{BB962C8B-B14F-4D97-AF65-F5344CB8AC3E}">
        <p14:creationId xmlns:p14="http://schemas.microsoft.com/office/powerpoint/2010/main" val="2415592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6274"/>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16562" y="806321"/>
            <a:ext cx="9144000" cy="6056313"/>
          </a:xfrm>
          <a:prstGeom prst="rect">
            <a:avLst/>
          </a:prstGeom>
          <a:noFill/>
          <a:ln>
            <a:noFill/>
          </a:ln>
        </p:spPr>
      </p:pic>
      <p:sp>
        <p:nvSpPr>
          <p:cNvPr id="3" name="TextBox 2"/>
          <p:cNvSpPr txBox="1"/>
          <p:nvPr/>
        </p:nvSpPr>
        <p:spPr>
          <a:xfrm>
            <a:off x="2267744" y="40621"/>
            <a:ext cx="5328592" cy="707886"/>
          </a:xfrm>
          <a:prstGeom prst="rect">
            <a:avLst/>
          </a:prstGeom>
          <a:noFill/>
        </p:spPr>
        <p:txBody>
          <a:bodyPr wrap="square" rtlCol="0">
            <a:spAutoFit/>
          </a:bodyPr>
          <a:lstStyle/>
          <a:p>
            <a:r>
              <a:rPr lang="de-DE" sz="4000" b="1" dirty="0" smtClean="0"/>
              <a:t>Die Müllabfuhr in Luxor</a:t>
            </a:r>
            <a:endParaRPr lang="de-DE" sz="4000" b="1" dirty="0"/>
          </a:p>
        </p:txBody>
      </p:sp>
    </p:spTree>
    <p:extLst>
      <p:ext uri="{BB962C8B-B14F-4D97-AF65-F5344CB8AC3E}">
        <p14:creationId xmlns:p14="http://schemas.microsoft.com/office/powerpoint/2010/main" val="56619883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634082"/>
          </a:xfrm>
        </p:spPr>
        <p:txBody>
          <a:bodyPr>
            <a:normAutofit fontScale="90000"/>
          </a:bodyPr>
          <a:lstStyle/>
          <a:p>
            <a:r>
              <a:rPr lang="en-US" dirty="0" smtClean="0"/>
              <a:t>Tag </a:t>
            </a:r>
            <a:r>
              <a:rPr lang="en-US" dirty="0"/>
              <a:t>5</a:t>
            </a:r>
            <a:endParaRPr lang="en-US" dirty="0"/>
          </a:p>
        </p:txBody>
      </p:sp>
      <p:sp>
        <p:nvSpPr>
          <p:cNvPr id="3" name="Content Placeholder 2"/>
          <p:cNvSpPr>
            <a:spLocks noGrp="1"/>
          </p:cNvSpPr>
          <p:nvPr>
            <p:ph idx="1"/>
          </p:nvPr>
        </p:nvSpPr>
        <p:spPr>
          <a:xfrm>
            <a:off x="107504" y="764704"/>
            <a:ext cx="8712968" cy="5976664"/>
          </a:xfrm>
        </p:spPr>
        <p:txBody>
          <a:bodyPr>
            <a:noAutofit/>
          </a:bodyPr>
          <a:lstStyle/>
          <a:p>
            <a:pPr marL="0" indent="0">
              <a:buNone/>
            </a:pPr>
            <a:r>
              <a:rPr lang="de-DE" sz="2400" dirty="0" smtClean="0"/>
              <a:t>Sehr zeitiges Aufstehen um kurz vor vier, gerade noch Zeit zum Baden im Pool aber auf der Straße tobte schon das Leben um die Zeit im Ramadan, da das Fasten Brechen zu Ende geht. Ankunft um etwa 10 Uhr in Abu </a:t>
            </a:r>
            <a:r>
              <a:rPr lang="de-DE" sz="2400" dirty="0" err="1"/>
              <a:t>S</a:t>
            </a:r>
            <a:r>
              <a:rPr lang="de-DE" sz="2400" dirty="0" err="1" smtClean="0"/>
              <a:t>imbel</a:t>
            </a:r>
            <a:r>
              <a:rPr lang="de-DE" sz="2400" dirty="0" smtClean="0"/>
              <a:t> und Fahrt dahin recht angenehm mit kurzem Schläfchen. Mach Erklärung durch </a:t>
            </a:r>
            <a:r>
              <a:rPr lang="de-DE" sz="2400" dirty="0" err="1" smtClean="0"/>
              <a:t>Refaat</a:t>
            </a:r>
            <a:r>
              <a:rPr lang="de-DE" sz="2400" dirty="0" smtClean="0"/>
              <a:t> und Besichtigung auf eigene Faust des schönen, großen </a:t>
            </a:r>
            <a:r>
              <a:rPr lang="de-DE" sz="2400" dirty="0"/>
              <a:t>und </a:t>
            </a:r>
            <a:r>
              <a:rPr lang="de-DE" sz="2400" dirty="0" smtClean="0"/>
              <a:t>beeindruckenden Tempels. Daneben ist noch der Tempel von Nefertiti, der Frau von Ramses II,  der etwas kleiner und auch etwas weniger ausgestattet ist. Beide Tempel waren wohl einen </a:t>
            </a:r>
            <a:r>
              <a:rPr lang="de-DE" sz="2400" dirty="0"/>
              <a:t>M</a:t>
            </a:r>
            <a:r>
              <a:rPr lang="de-DE" sz="2400" dirty="0" smtClean="0"/>
              <a:t>achtsymbol an der Grenze zu </a:t>
            </a:r>
            <a:r>
              <a:rPr lang="de-DE" sz="2400" dirty="0"/>
              <a:t>N</a:t>
            </a:r>
            <a:r>
              <a:rPr lang="de-DE" sz="2400" dirty="0" smtClean="0"/>
              <a:t>ubien und haben </a:t>
            </a:r>
            <a:r>
              <a:rPr lang="de-DE" sz="2400" dirty="0"/>
              <a:t>J</a:t>
            </a:r>
            <a:r>
              <a:rPr lang="de-DE" sz="2400" dirty="0" smtClean="0"/>
              <a:t>ahrtausende überdauert. Die Tempel waren lange verschüttet wurden erst im 19 Jahrhundert wieder entdeckt und dann in den 60er Jahren des 20 Jahrhunderts versetzt um sie nicht im Nasser Stausee untergehen zu lassen. Nach etwa anderthalb Stunden in den beiden Tempeln und der sehr schönen Anlage setzen wir uns wieder in den Bus und kamen zum Mittagessen um etwa 2 Uhr wieder in unserem Schiff “La </a:t>
            </a:r>
            <a:r>
              <a:rPr lang="de-DE" sz="2400" dirty="0" err="1" smtClean="0"/>
              <a:t>Terrassa</a:t>
            </a:r>
            <a:r>
              <a:rPr lang="de-DE" sz="2400" dirty="0" smtClean="0"/>
              <a:t>” an. </a:t>
            </a:r>
          </a:p>
          <a:p>
            <a:pPr marL="0" indent="0">
              <a:buNone/>
            </a:pPr>
            <a:endParaRPr lang="de-DE" sz="2400" dirty="0"/>
          </a:p>
        </p:txBody>
      </p:sp>
    </p:spTree>
    <p:extLst>
      <p:ext uri="{BB962C8B-B14F-4D97-AF65-F5344CB8AC3E}">
        <p14:creationId xmlns:p14="http://schemas.microsoft.com/office/powerpoint/2010/main" val="146387372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6445"/>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717104"/>
            <a:ext cx="9144000" cy="6140896"/>
          </a:xfrm>
          <a:prstGeom prst="rect">
            <a:avLst/>
          </a:prstGeom>
          <a:noFill/>
          <a:ln>
            <a:noFill/>
          </a:ln>
        </p:spPr>
      </p:pic>
      <p:sp>
        <p:nvSpPr>
          <p:cNvPr id="3" name="TextBox 2"/>
          <p:cNvSpPr txBox="1"/>
          <p:nvPr/>
        </p:nvSpPr>
        <p:spPr>
          <a:xfrm>
            <a:off x="3203848" y="25877"/>
            <a:ext cx="2483768" cy="646331"/>
          </a:xfrm>
          <a:prstGeom prst="rect">
            <a:avLst/>
          </a:prstGeom>
          <a:noFill/>
        </p:spPr>
        <p:txBody>
          <a:bodyPr wrap="square" rtlCol="0">
            <a:spAutoFit/>
          </a:bodyPr>
          <a:lstStyle/>
          <a:p>
            <a:r>
              <a:rPr lang="de-DE" sz="3600" b="1" dirty="0" smtClean="0"/>
              <a:t>Abu </a:t>
            </a:r>
            <a:r>
              <a:rPr lang="de-DE" sz="3600" b="1" dirty="0" err="1" smtClean="0"/>
              <a:t>Simbel</a:t>
            </a:r>
            <a:endParaRPr lang="de-DE" sz="3600" b="1" dirty="0"/>
          </a:p>
        </p:txBody>
      </p:sp>
    </p:spTree>
    <p:extLst>
      <p:ext uri="{BB962C8B-B14F-4D97-AF65-F5344CB8AC3E}">
        <p14:creationId xmlns:p14="http://schemas.microsoft.com/office/powerpoint/2010/main" val="94280259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6448"/>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400050"/>
            <a:ext cx="9144000" cy="6056313"/>
          </a:xfrm>
          <a:prstGeom prst="rect">
            <a:avLst/>
          </a:prstGeom>
          <a:noFill/>
          <a:ln>
            <a:noFill/>
          </a:ln>
        </p:spPr>
      </p:pic>
    </p:spTree>
    <p:extLst>
      <p:ext uri="{BB962C8B-B14F-4D97-AF65-F5344CB8AC3E}">
        <p14:creationId xmlns:p14="http://schemas.microsoft.com/office/powerpoint/2010/main" val="258564245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6449"/>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400050"/>
            <a:ext cx="9144000" cy="6056313"/>
          </a:xfrm>
          <a:prstGeom prst="rect">
            <a:avLst/>
          </a:prstGeom>
          <a:noFill/>
          <a:ln>
            <a:noFill/>
          </a:ln>
        </p:spPr>
      </p:pic>
    </p:spTree>
    <p:extLst>
      <p:ext uri="{BB962C8B-B14F-4D97-AF65-F5344CB8AC3E}">
        <p14:creationId xmlns:p14="http://schemas.microsoft.com/office/powerpoint/2010/main" val="368520038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6453"/>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400050"/>
            <a:ext cx="9144000" cy="6056313"/>
          </a:xfrm>
          <a:prstGeom prst="rect">
            <a:avLst/>
          </a:prstGeom>
          <a:noFill/>
          <a:ln>
            <a:noFill/>
          </a:ln>
        </p:spPr>
      </p:pic>
    </p:spTree>
    <p:extLst>
      <p:ext uri="{BB962C8B-B14F-4D97-AF65-F5344CB8AC3E}">
        <p14:creationId xmlns:p14="http://schemas.microsoft.com/office/powerpoint/2010/main" val="404760929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6457"/>
          <p:cNvPicPr>
            <a:picLocks noGrp="1" noChangeAspect="1"/>
          </p:cNvPicPr>
          <p:nvPr isPhoto="1"/>
        </p:nvPicPr>
        <p:blipFill rotWithShape="1">
          <a:blip r:embed="rId2" cstate="print">
            <a:lum/>
            <a:extLst>
              <a:ext uri="{28A0092B-C50C-407E-A947-70E740481C1C}">
                <a14:useLocalDpi xmlns:a14="http://schemas.microsoft.com/office/drawing/2010/main" val="0"/>
              </a:ext>
            </a:extLst>
          </a:blip>
          <a:srcRect l="9471"/>
          <a:stretch/>
        </p:blipFill>
        <p:spPr>
          <a:xfrm rot="16200000">
            <a:off x="1002470" y="1378088"/>
            <a:ext cx="5827324" cy="4744574"/>
          </a:xfrm>
          <a:prstGeom prst="rect">
            <a:avLst/>
          </a:prstGeom>
          <a:noFill/>
          <a:ln>
            <a:noFill/>
          </a:ln>
        </p:spPr>
      </p:pic>
      <p:sp>
        <p:nvSpPr>
          <p:cNvPr id="3" name="TextBox 2"/>
          <p:cNvSpPr txBox="1"/>
          <p:nvPr/>
        </p:nvSpPr>
        <p:spPr>
          <a:xfrm>
            <a:off x="1492725" y="10522"/>
            <a:ext cx="4788024" cy="646331"/>
          </a:xfrm>
          <a:prstGeom prst="rect">
            <a:avLst/>
          </a:prstGeom>
          <a:noFill/>
        </p:spPr>
        <p:txBody>
          <a:bodyPr wrap="square" rtlCol="0">
            <a:spAutoFit/>
          </a:bodyPr>
          <a:lstStyle/>
          <a:p>
            <a:r>
              <a:rPr lang="de-DE" sz="3600" b="1" dirty="0" smtClean="0"/>
              <a:t>Der siegreiche Ramses</a:t>
            </a:r>
            <a:endParaRPr lang="de-DE" sz="3600" b="1" dirty="0"/>
          </a:p>
        </p:txBody>
      </p:sp>
    </p:spTree>
    <p:extLst>
      <p:ext uri="{BB962C8B-B14F-4D97-AF65-F5344CB8AC3E}">
        <p14:creationId xmlns:p14="http://schemas.microsoft.com/office/powerpoint/2010/main" val="131703485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6454"/>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787977"/>
            <a:ext cx="9144000" cy="6056313"/>
          </a:xfrm>
          <a:prstGeom prst="rect">
            <a:avLst/>
          </a:prstGeom>
          <a:noFill/>
          <a:ln>
            <a:noFill/>
          </a:ln>
        </p:spPr>
      </p:pic>
      <p:sp>
        <p:nvSpPr>
          <p:cNvPr id="3" name="TextBox 2"/>
          <p:cNvSpPr txBox="1"/>
          <p:nvPr/>
        </p:nvSpPr>
        <p:spPr>
          <a:xfrm>
            <a:off x="1601924" y="1500"/>
            <a:ext cx="5940152" cy="646331"/>
          </a:xfrm>
          <a:prstGeom prst="rect">
            <a:avLst/>
          </a:prstGeom>
          <a:noFill/>
        </p:spPr>
        <p:txBody>
          <a:bodyPr wrap="square" rtlCol="0">
            <a:spAutoFit/>
          </a:bodyPr>
          <a:lstStyle/>
          <a:p>
            <a:r>
              <a:rPr lang="de-DE" sz="3600" b="1" dirty="0" smtClean="0"/>
              <a:t>..und die gefangenen Nubier</a:t>
            </a:r>
            <a:endParaRPr lang="de-DE" sz="3600" b="1" dirty="0"/>
          </a:p>
        </p:txBody>
      </p:sp>
    </p:spTree>
    <p:extLst>
      <p:ext uri="{BB962C8B-B14F-4D97-AF65-F5344CB8AC3E}">
        <p14:creationId xmlns:p14="http://schemas.microsoft.com/office/powerpoint/2010/main" val="239126313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6455"/>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760268"/>
            <a:ext cx="9144000" cy="6056313"/>
          </a:xfrm>
          <a:prstGeom prst="rect">
            <a:avLst/>
          </a:prstGeom>
          <a:noFill/>
          <a:ln>
            <a:noFill/>
          </a:ln>
        </p:spPr>
      </p:pic>
      <p:sp>
        <p:nvSpPr>
          <p:cNvPr id="3" name="TextBox 2"/>
          <p:cNvSpPr txBox="1"/>
          <p:nvPr/>
        </p:nvSpPr>
        <p:spPr>
          <a:xfrm>
            <a:off x="1601924" y="1500"/>
            <a:ext cx="7002524" cy="646331"/>
          </a:xfrm>
          <a:prstGeom prst="rect">
            <a:avLst/>
          </a:prstGeom>
          <a:noFill/>
        </p:spPr>
        <p:txBody>
          <a:bodyPr wrap="square" rtlCol="0">
            <a:spAutoFit/>
          </a:bodyPr>
          <a:lstStyle/>
          <a:p>
            <a:r>
              <a:rPr lang="de-DE" sz="3600" b="1" dirty="0" smtClean="0"/>
              <a:t>..und weitere gefangene Nubier</a:t>
            </a:r>
            <a:endParaRPr lang="de-DE" sz="3600" b="1" dirty="0"/>
          </a:p>
        </p:txBody>
      </p:sp>
    </p:spTree>
    <p:extLst>
      <p:ext uri="{BB962C8B-B14F-4D97-AF65-F5344CB8AC3E}">
        <p14:creationId xmlns:p14="http://schemas.microsoft.com/office/powerpoint/2010/main" val="413487571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6456"/>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8206" y="672208"/>
            <a:ext cx="9144000" cy="6056313"/>
          </a:xfrm>
          <a:prstGeom prst="rect">
            <a:avLst/>
          </a:prstGeom>
          <a:noFill/>
          <a:ln>
            <a:noFill/>
          </a:ln>
        </p:spPr>
      </p:pic>
      <p:sp>
        <p:nvSpPr>
          <p:cNvPr id="3" name="TextBox 2"/>
          <p:cNvSpPr txBox="1"/>
          <p:nvPr/>
        </p:nvSpPr>
        <p:spPr>
          <a:xfrm>
            <a:off x="3203848" y="25877"/>
            <a:ext cx="4248472" cy="646331"/>
          </a:xfrm>
          <a:prstGeom prst="rect">
            <a:avLst/>
          </a:prstGeom>
          <a:noFill/>
        </p:spPr>
        <p:txBody>
          <a:bodyPr wrap="square" rtlCol="0">
            <a:spAutoFit/>
          </a:bodyPr>
          <a:lstStyle/>
          <a:p>
            <a:r>
              <a:rPr lang="de-DE" sz="3600" b="1" dirty="0" smtClean="0"/>
              <a:t>Innen in Abu </a:t>
            </a:r>
            <a:r>
              <a:rPr lang="de-DE" sz="3600" b="1" dirty="0" err="1" smtClean="0"/>
              <a:t>Simbel</a:t>
            </a:r>
            <a:endParaRPr lang="de-DE" sz="3600" b="1" dirty="0"/>
          </a:p>
        </p:txBody>
      </p:sp>
    </p:spTree>
    <p:extLst>
      <p:ext uri="{BB962C8B-B14F-4D97-AF65-F5344CB8AC3E}">
        <p14:creationId xmlns:p14="http://schemas.microsoft.com/office/powerpoint/2010/main" val="387488367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6458"/>
          <p:cNvPicPr>
            <a:picLocks noGrp="1" noChangeAspect="1"/>
          </p:cNvPicPr>
          <p:nvPr isPhoto="1"/>
        </p:nvPicPr>
        <p:blipFill rotWithShape="1">
          <a:blip r:embed="rId2" cstate="print">
            <a:lum/>
            <a:extLst>
              <a:ext uri="{28A0092B-C50C-407E-A947-70E740481C1C}">
                <a14:useLocalDpi xmlns:a14="http://schemas.microsoft.com/office/drawing/2010/main" val="0"/>
              </a:ext>
            </a:extLst>
          </a:blip>
          <a:srcRect l="20370"/>
          <a:stretch/>
        </p:blipFill>
        <p:spPr>
          <a:xfrm rot="16200000">
            <a:off x="960841" y="510533"/>
            <a:ext cx="6930469" cy="5764461"/>
          </a:xfrm>
          <a:prstGeom prst="rect">
            <a:avLst/>
          </a:prstGeom>
          <a:noFill/>
          <a:ln>
            <a:noFill/>
          </a:ln>
        </p:spPr>
      </p:pic>
    </p:spTree>
    <p:extLst>
      <p:ext uri="{BB962C8B-B14F-4D97-AF65-F5344CB8AC3E}">
        <p14:creationId xmlns:p14="http://schemas.microsoft.com/office/powerpoint/2010/main" val="1113283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6275"/>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400050"/>
            <a:ext cx="9144000" cy="6056313"/>
          </a:xfrm>
          <a:prstGeom prst="rect">
            <a:avLst/>
          </a:prstGeom>
          <a:noFill/>
          <a:ln>
            <a:noFill/>
          </a:ln>
        </p:spPr>
      </p:pic>
    </p:spTree>
    <p:extLst>
      <p:ext uri="{BB962C8B-B14F-4D97-AF65-F5344CB8AC3E}">
        <p14:creationId xmlns:p14="http://schemas.microsoft.com/office/powerpoint/2010/main" val="143314974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6460"/>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400050"/>
            <a:ext cx="9144000" cy="6056313"/>
          </a:xfrm>
          <a:prstGeom prst="rect">
            <a:avLst/>
          </a:prstGeom>
          <a:noFill/>
          <a:ln>
            <a:noFill/>
          </a:ln>
        </p:spPr>
      </p:pic>
    </p:spTree>
    <p:extLst>
      <p:ext uri="{BB962C8B-B14F-4D97-AF65-F5344CB8AC3E}">
        <p14:creationId xmlns:p14="http://schemas.microsoft.com/office/powerpoint/2010/main" val="218954407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6461"/>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rot="16200000">
            <a:off x="1184746" y="1265880"/>
            <a:ext cx="6414469" cy="4248472"/>
          </a:xfrm>
          <a:prstGeom prst="rect">
            <a:avLst/>
          </a:prstGeom>
          <a:noFill/>
          <a:ln>
            <a:noFill/>
          </a:ln>
        </p:spPr>
      </p:pic>
    </p:spTree>
    <p:extLst>
      <p:ext uri="{BB962C8B-B14F-4D97-AF65-F5344CB8AC3E}">
        <p14:creationId xmlns:p14="http://schemas.microsoft.com/office/powerpoint/2010/main" val="412694229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6462"/>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400050"/>
            <a:ext cx="9144000" cy="6056313"/>
          </a:xfrm>
          <a:prstGeom prst="rect">
            <a:avLst/>
          </a:prstGeom>
          <a:noFill/>
          <a:ln>
            <a:noFill/>
          </a:ln>
        </p:spPr>
      </p:pic>
    </p:spTree>
    <p:extLst>
      <p:ext uri="{BB962C8B-B14F-4D97-AF65-F5344CB8AC3E}">
        <p14:creationId xmlns:p14="http://schemas.microsoft.com/office/powerpoint/2010/main" val="232457739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6463"/>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214000" y="1074413"/>
            <a:ext cx="8732231" cy="5783587"/>
          </a:xfrm>
          <a:prstGeom prst="rect">
            <a:avLst/>
          </a:prstGeom>
          <a:noFill/>
          <a:ln>
            <a:noFill/>
          </a:ln>
        </p:spPr>
      </p:pic>
      <p:sp>
        <p:nvSpPr>
          <p:cNvPr id="3" name="TextBox 2"/>
          <p:cNvSpPr txBox="1"/>
          <p:nvPr/>
        </p:nvSpPr>
        <p:spPr>
          <a:xfrm>
            <a:off x="16233" y="1500"/>
            <a:ext cx="9127767" cy="1046440"/>
          </a:xfrm>
          <a:prstGeom prst="rect">
            <a:avLst/>
          </a:prstGeom>
          <a:noFill/>
        </p:spPr>
        <p:txBody>
          <a:bodyPr wrap="square" rtlCol="0">
            <a:spAutoFit/>
          </a:bodyPr>
          <a:lstStyle/>
          <a:p>
            <a:pPr algn="ctr"/>
            <a:r>
              <a:rPr lang="de-DE" sz="3100" b="1" dirty="0" smtClean="0"/>
              <a:t>Die vier Götter </a:t>
            </a:r>
            <a:r>
              <a:rPr lang="de-DE" sz="3100" b="1" dirty="0" smtClean="0"/>
              <a:t>werden an 2 Tagen im Jahr im </a:t>
            </a:r>
            <a:r>
              <a:rPr lang="de-DE" sz="3100" b="1" dirty="0"/>
              <a:t>A</a:t>
            </a:r>
            <a:r>
              <a:rPr lang="de-DE" sz="3100" b="1" dirty="0" smtClean="0"/>
              <a:t>llerheiligsten </a:t>
            </a:r>
            <a:r>
              <a:rPr lang="de-DE" sz="3100" b="1" dirty="0" smtClean="0"/>
              <a:t>(der Tag und Nachtgleiche) angestrahlt</a:t>
            </a:r>
            <a:endParaRPr lang="de-DE" sz="3100" b="1" dirty="0"/>
          </a:p>
        </p:txBody>
      </p:sp>
    </p:spTree>
    <p:extLst>
      <p:ext uri="{BB962C8B-B14F-4D97-AF65-F5344CB8AC3E}">
        <p14:creationId xmlns:p14="http://schemas.microsoft.com/office/powerpoint/2010/main" val="146822246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6465"/>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400050"/>
            <a:ext cx="9144000" cy="6056313"/>
          </a:xfrm>
          <a:prstGeom prst="rect">
            <a:avLst/>
          </a:prstGeom>
          <a:noFill/>
          <a:ln>
            <a:noFill/>
          </a:ln>
        </p:spPr>
      </p:pic>
    </p:spTree>
    <p:extLst>
      <p:ext uri="{BB962C8B-B14F-4D97-AF65-F5344CB8AC3E}">
        <p14:creationId xmlns:p14="http://schemas.microsoft.com/office/powerpoint/2010/main" val="102722856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6468"/>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801687"/>
            <a:ext cx="9144000" cy="6056313"/>
          </a:xfrm>
          <a:prstGeom prst="rect">
            <a:avLst/>
          </a:prstGeom>
          <a:noFill/>
          <a:ln>
            <a:noFill/>
          </a:ln>
        </p:spPr>
      </p:pic>
      <p:sp>
        <p:nvSpPr>
          <p:cNvPr id="3" name="TextBox 2"/>
          <p:cNvSpPr txBox="1"/>
          <p:nvPr/>
        </p:nvSpPr>
        <p:spPr>
          <a:xfrm>
            <a:off x="938064" y="155356"/>
            <a:ext cx="7200800" cy="646331"/>
          </a:xfrm>
          <a:prstGeom prst="rect">
            <a:avLst/>
          </a:prstGeom>
          <a:noFill/>
        </p:spPr>
        <p:txBody>
          <a:bodyPr wrap="square" rtlCol="0">
            <a:spAutoFit/>
          </a:bodyPr>
          <a:lstStyle/>
          <a:p>
            <a:r>
              <a:rPr lang="de-DE" sz="3600" b="1" dirty="0" smtClean="0"/>
              <a:t>Die Nebenkammern von Abu </a:t>
            </a:r>
            <a:r>
              <a:rPr lang="de-DE" sz="3600" b="1" dirty="0" err="1" smtClean="0"/>
              <a:t>Simbel</a:t>
            </a:r>
            <a:endParaRPr lang="de-DE" sz="3600" b="1" dirty="0"/>
          </a:p>
        </p:txBody>
      </p:sp>
    </p:spTree>
    <p:extLst>
      <p:ext uri="{BB962C8B-B14F-4D97-AF65-F5344CB8AC3E}">
        <p14:creationId xmlns:p14="http://schemas.microsoft.com/office/powerpoint/2010/main" val="352950870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6478"/>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801687"/>
            <a:ext cx="9144000" cy="6056313"/>
          </a:xfrm>
          <a:prstGeom prst="rect">
            <a:avLst/>
          </a:prstGeom>
          <a:noFill/>
          <a:ln>
            <a:noFill/>
          </a:ln>
        </p:spPr>
      </p:pic>
      <p:sp>
        <p:nvSpPr>
          <p:cNvPr id="5" name="TextBox 4"/>
          <p:cNvSpPr txBox="1"/>
          <p:nvPr/>
        </p:nvSpPr>
        <p:spPr>
          <a:xfrm>
            <a:off x="2568918" y="17047"/>
            <a:ext cx="5052928" cy="646331"/>
          </a:xfrm>
          <a:prstGeom prst="rect">
            <a:avLst/>
          </a:prstGeom>
          <a:noFill/>
        </p:spPr>
        <p:txBody>
          <a:bodyPr wrap="square" rtlCol="0">
            <a:spAutoFit/>
          </a:bodyPr>
          <a:lstStyle/>
          <a:p>
            <a:r>
              <a:rPr lang="de-DE" sz="3600" b="1" dirty="0" smtClean="0"/>
              <a:t>Der </a:t>
            </a:r>
            <a:r>
              <a:rPr lang="de-DE" sz="3600" b="1" dirty="0"/>
              <a:t>Tempel </a:t>
            </a:r>
            <a:r>
              <a:rPr lang="de-DE" sz="3600" b="1" dirty="0" smtClean="0"/>
              <a:t>von Nefertiti</a:t>
            </a:r>
            <a:endParaRPr lang="de-DE" sz="3600" b="1" dirty="0"/>
          </a:p>
        </p:txBody>
      </p:sp>
    </p:spTree>
    <p:extLst>
      <p:ext uri="{BB962C8B-B14F-4D97-AF65-F5344CB8AC3E}">
        <p14:creationId xmlns:p14="http://schemas.microsoft.com/office/powerpoint/2010/main" val="183569512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6479"/>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400050"/>
            <a:ext cx="9144000" cy="6056313"/>
          </a:xfrm>
          <a:prstGeom prst="rect">
            <a:avLst/>
          </a:prstGeom>
          <a:noFill/>
          <a:ln>
            <a:noFill/>
          </a:ln>
        </p:spPr>
      </p:pic>
    </p:spTree>
    <p:extLst>
      <p:ext uri="{BB962C8B-B14F-4D97-AF65-F5344CB8AC3E}">
        <p14:creationId xmlns:p14="http://schemas.microsoft.com/office/powerpoint/2010/main" val="14602444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6481"/>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rot="16200000">
            <a:off x="1075052" y="1148538"/>
            <a:ext cx="6637677" cy="4396309"/>
          </a:xfrm>
          <a:prstGeom prst="rect">
            <a:avLst/>
          </a:prstGeom>
          <a:noFill/>
          <a:ln>
            <a:noFill/>
          </a:ln>
        </p:spPr>
      </p:pic>
    </p:spTree>
    <p:extLst>
      <p:ext uri="{BB962C8B-B14F-4D97-AF65-F5344CB8AC3E}">
        <p14:creationId xmlns:p14="http://schemas.microsoft.com/office/powerpoint/2010/main" val="153393647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6485"/>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400050"/>
            <a:ext cx="9144000" cy="6056313"/>
          </a:xfrm>
          <a:prstGeom prst="rect">
            <a:avLst/>
          </a:prstGeom>
          <a:noFill/>
          <a:ln>
            <a:noFill/>
          </a:ln>
        </p:spPr>
      </p:pic>
    </p:spTree>
    <p:extLst>
      <p:ext uri="{BB962C8B-B14F-4D97-AF65-F5344CB8AC3E}">
        <p14:creationId xmlns:p14="http://schemas.microsoft.com/office/powerpoint/2010/main" val="39423992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6278"/>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387135" y="1457846"/>
            <a:ext cx="8073297" cy="5347159"/>
          </a:xfrm>
          <a:prstGeom prst="rect">
            <a:avLst/>
          </a:prstGeom>
          <a:noFill/>
          <a:ln>
            <a:noFill/>
          </a:ln>
        </p:spPr>
      </p:pic>
      <p:sp>
        <p:nvSpPr>
          <p:cNvPr id="3" name="TextBox 2"/>
          <p:cNvSpPr txBox="1"/>
          <p:nvPr/>
        </p:nvSpPr>
        <p:spPr>
          <a:xfrm>
            <a:off x="0" y="111126"/>
            <a:ext cx="9144000" cy="1323439"/>
          </a:xfrm>
          <a:prstGeom prst="rect">
            <a:avLst/>
          </a:prstGeom>
          <a:noFill/>
        </p:spPr>
        <p:txBody>
          <a:bodyPr wrap="square" rtlCol="0">
            <a:spAutoFit/>
          </a:bodyPr>
          <a:lstStyle/>
          <a:p>
            <a:r>
              <a:rPr lang="de-DE" sz="4000" b="1" dirty="0" smtClean="0"/>
              <a:t>Der Tempel in Luxor und die Sphinx Allee die ihn mit den Karnak Tempeln verbindet</a:t>
            </a:r>
            <a:endParaRPr lang="de-DE" sz="4000" b="1" dirty="0"/>
          </a:p>
        </p:txBody>
      </p:sp>
    </p:spTree>
    <p:extLst>
      <p:ext uri="{BB962C8B-B14F-4D97-AF65-F5344CB8AC3E}">
        <p14:creationId xmlns:p14="http://schemas.microsoft.com/office/powerpoint/2010/main" val="104047318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6488"/>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801687"/>
            <a:ext cx="9144000" cy="6056313"/>
          </a:xfrm>
          <a:prstGeom prst="rect">
            <a:avLst/>
          </a:prstGeom>
          <a:noFill/>
          <a:ln>
            <a:noFill/>
          </a:ln>
        </p:spPr>
      </p:pic>
      <p:sp>
        <p:nvSpPr>
          <p:cNvPr id="4" name="TextBox 3"/>
          <p:cNvSpPr txBox="1"/>
          <p:nvPr/>
        </p:nvSpPr>
        <p:spPr>
          <a:xfrm>
            <a:off x="0" y="17047"/>
            <a:ext cx="9144000" cy="615553"/>
          </a:xfrm>
          <a:prstGeom prst="rect">
            <a:avLst/>
          </a:prstGeom>
          <a:noFill/>
        </p:spPr>
        <p:txBody>
          <a:bodyPr wrap="square" rtlCol="0">
            <a:spAutoFit/>
          </a:bodyPr>
          <a:lstStyle/>
          <a:p>
            <a:pPr algn="ctr"/>
            <a:r>
              <a:rPr lang="de-DE" sz="3400" b="1" dirty="0" smtClean="0"/>
              <a:t>Die beiden </a:t>
            </a:r>
            <a:r>
              <a:rPr lang="de-DE" sz="3400" b="1" dirty="0"/>
              <a:t>Tempel </a:t>
            </a:r>
            <a:r>
              <a:rPr lang="de-DE" sz="3400" b="1" dirty="0" smtClean="0"/>
              <a:t>von Abu </a:t>
            </a:r>
            <a:r>
              <a:rPr lang="de-DE" sz="3400" b="1" dirty="0" err="1" smtClean="0"/>
              <a:t>Simbel</a:t>
            </a:r>
            <a:r>
              <a:rPr lang="de-DE" sz="3400" b="1" dirty="0" smtClean="0"/>
              <a:t> und Nefertiti</a:t>
            </a:r>
            <a:endParaRPr lang="de-DE" sz="3400" b="1" dirty="0"/>
          </a:p>
        </p:txBody>
      </p:sp>
    </p:spTree>
    <p:extLst>
      <p:ext uri="{BB962C8B-B14F-4D97-AF65-F5344CB8AC3E}">
        <p14:creationId xmlns:p14="http://schemas.microsoft.com/office/powerpoint/2010/main" val="278147266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6496"/>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801687"/>
            <a:ext cx="9144000" cy="6056313"/>
          </a:xfrm>
          <a:prstGeom prst="rect">
            <a:avLst/>
          </a:prstGeom>
          <a:noFill/>
          <a:ln>
            <a:noFill/>
          </a:ln>
        </p:spPr>
      </p:pic>
      <p:sp>
        <p:nvSpPr>
          <p:cNvPr id="3" name="TextBox 2"/>
          <p:cNvSpPr txBox="1"/>
          <p:nvPr/>
        </p:nvSpPr>
        <p:spPr>
          <a:xfrm>
            <a:off x="0" y="17047"/>
            <a:ext cx="9144000" cy="569387"/>
          </a:xfrm>
          <a:prstGeom prst="rect">
            <a:avLst/>
          </a:prstGeom>
          <a:noFill/>
        </p:spPr>
        <p:txBody>
          <a:bodyPr wrap="square" rtlCol="0">
            <a:spAutoFit/>
          </a:bodyPr>
          <a:lstStyle/>
          <a:p>
            <a:pPr algn="ctr"/>
            <a:r>
              <a:rPr lang="de-DE" sz="3100" b="1" dirty="0" smtClean="0"/>
              <a:t>Kurz vor der Rückfahrt sind die Tempel menschenleer</a:t>
            </a:r>
            <a:endParaRPr lang="de-DE" sz="3100" b="1" dirty="0"/>
          </a:p>
        </p:txBody>
      </p:sp>
    </p:spTree>
    <p:extLst>
      <p:ext uri="{BB962C8B-B14F-4D97-AF65-F5344CB8AC3E}">
        <p14:creationId xmlns:p14="http://schemas.microsoft.com/office/powerpoint/2010/main" val="48383447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6498"/>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400050"/>
            <a:ext cx="9144000" cy="6056313"/>
          </a:xfrm>
          <a:prstGeom prst="rect">
            <a:avLst/>
          </a:prstGeom>
          <a:noFill/>
          <a:ln>
            <a:noFill/>
          </a:ln>
        </p:spPr>
      </p:pic>
    </p:spTree>
    <p:extLst>
      <p:ext uri="{BB962C8B-B14F-4D97-AF65-F5344CB8AC3E}">
        <p14:creationId xmlns:p14="http://schemas.microsoft.com/office/powerpoint/2010/main" val="19989737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6499"/>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400050"/>
            <a:ext cx="9144000" cy="6056313"/>
          </a:xfrm>
          <a:prstGeom prst="rect">
            <a:avLst/>
          </a:prstGeom>
          <a:noFill/>
          <a:ln>
            <a:noFill/>
          </a:ln>
        </p:spPr>
      </p:pic>
    </p:spTree>
    <p:extLst>
      <p:ext uri="{BB962C8B-B14F-4D97-AF65-F5344CB8AC3E}">
        <p14:creationId xmlns:p14="http://schemas.microsoft.com/office/powerpoint/2010/main" val="103042429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6501"/>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400050"/>
            <a:ext cx="9144000" cy="6056313"/>
          </a:xfrm>
          <a:prstGeom prst="rect">
            <a:avLst/>
          </a:prstGeom>
          <a:noFill/>
          <a:ln>
            <a:noFill/>
          </a:ln>
        </p:spPr>
      </p:pic>
    </p:spTree>
    <p:extLst>
      <p:ext uri="{BB962C8B-B14F-4D97-AF65-F5344CB8AC3E}">
        <p14:creationId xmlns:p14="http://schemas.microsoft.com/office/powerpoint/2010/main" val="19721488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6503"/>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400050"/>
            <a:ext cx="9144000" cy="6056313"/>
          </a:xfrm>
          <a:prstGeom prst="rect">
            <a:avLst/>
          </a:prstGeom>
          <a:noFill/>
          <a:ln>
            <a:noFill/>
          </a:ln>
        </p:spPr>
      </p:pic>
    </p:spTree>
    <p:extLst>
      <p:ext uri="{BB962C8B-B14F-4D97-AF65-F5344CB8AC3E}">
        <p14:creationId xmlns:p14="http://schemas.microsoft.com/office/powerpoint/2010/main" val="354347984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6505"/>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400050"/>
            <a:ext cx="9144000" cy="6056313"/>
          </a:xfrm>
          <a:prstGeom prst="rect">
            <a:avLst/>
          </a:prstGeom>
          <a:noFill/>
          <a:ln>
            <a:noFill/>
          </a:ln>
        </p:spPr>
      </p:pic>
    </p:spTree>
    <p:extLst>
      <p:ext uri="{BB962C8B-B14F-4D97-AF65-F5344CB8AC3E}">
        <p14:creationId xmlns:p14="http://schemas.microsoft.com/office/powerpoint/2010/main" val="321871273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6508"/>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801687"/>
            <a:ext cx="9144000" cy="6056313"/>
          </a:xfrm>
          <a:prstGeom prst="rect">
            <a:avLst/>
          </a:prstGeom>
          <a:noFill/>
          <a:ln>
            <a:noFill/>
          </a:ln>
        </p:spPr>
      </p:pic>
      <p:sp>
        <p:nvSpPr>
          <p:cNvPr id="3" name="TextBox 2"/>
          <p:cNvSpPr txBox="1"/>
          <p:nvPr/>
        </p:nvSpPr>
        <p:spPr>
          <a:xfrm>
            <a:off x="0" y="17047"/>
            <a:ext cx="9144000" cy="646331"/>
          </a:xfrm>
          <a:prstGeom prst="rect">
            <a:avLst/>
          </a:prstGeom>
          <a:noFill/>
        </p:spPr>
        <p:txBody>
          <a:bodyPr wrap="square" rtlCol="0">
            <a:spAutoFit/>
          </a:bodyPr>
          <a:lstStyle/>
          <a:p>
            <a:pPr algn="ctr"/>
            <a:r>
              <a:rPr lang="de-DE" sz="3600" b="1" dirty="0" smtClean="0"/>
              <a:t>Zurück auf dem Nil</a:t>
            </a:r>
            <a:endParaRPr lang="de-DE" sz="3600" b="1" dirty="0"/>
          </a:p>
        </p:txBody>
      </p:sp>
    </p:spTree>
    <p:extLst>
      <p:ext uri="{BB962C8B-B14F-4D97-AF65-F5344CB8AC3E}">
        <p14:creationId xmlns:p14="http://schemas.microsoft.com/office/powerpoint/2010/main" val="108792044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6510"/>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400050"/>
            <a:ext cx="9144000" cy="6056313"/>
          </a:xfrm>
          <a:prstGeom prst="rect">
            <a:avLst/>
          </a:prstGeom>
          <a:noFill/>
          <a:ln>
            <a:noFill/>
          </a:ln>
        </p:spPr>
      </p:pic>
    </p:spTree>
    <p:extLst>
      <p:ext uri="{BB962C8B-B14F-4D97-AF65-F5344CB8AC3E}">
        <p14:creationId xmlns:p14="http://schemas.microsoft.com/office/powerpoint/2010/main" val="385937207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6511"/>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400050"/>
            <a:ext cx="9144000" cy="6056313"/>
          </a:xfrm>
          <a:prstGeom prst="rect">
            <a:avLst/>
          </a:prstGeom>
          <a:noFill/>
          <a:ln>
            <a:noFill/>
          </a:ln>
        </p:spPr>
      </p:pic>
    </p:spTree>
    <p:extLst>
      <p:ext uri="{BB962C8B-B14F-4D97-AF65-F5344CB8AC3E}">
        <p14:creationId xmlns:p14="http://schemas.microsoft.com/office/powerpoint/2010/main" val="33115879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1294</TotalTime>
  <Words>1153</Words>
  <Application>Microsoft Office PowerPoint</Application>
  <PresentationFormat>On-screen Show (4:3)</PresentationFormat>
  <Paragraphs>63</Paragraphs>
  <Slides>133</Slides>
  <Notes>0</Notes>
  <HiddenSlides>0</HiddenSlides>
  <MMClips>0</MMClips>
  <ScaleCrop>false</ScaleCrop>
  <HeadingPairs>
    <vt:vector size="4" baseType="variant">
      <vt:variant>
        <vt:lpstr>Theme</vt:lpstr>
      </vt:variant>
      <vt:variant>
        <vt:i4>1</vt:i4>
      </vt:variant>
      <vt:variant>
        <vt:lpstr>Slide Titles</vt:lpstr>
      </vt:variant>
      <vt:variant>
        <vt:i4>133</vt:i4>
      </vt:variant>
    </vt:vector>
  </HeadingPairs>
  <TitlesOfParts>
    <vt:vector size="134" baseType="lpstr">
      <vt:lpstr>Office Theme</vt:lpstr>
      <vt:lpstr>Reise Ägypten April 2022</vt:lpstr>
      <vt:lpstr>Tag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Tag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Tag 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Tag 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Tag 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Tag 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Reise Ägypten April 2022</dc:title>
  <dc:creator>Klaus Roeder</dc:creator>
  <cp:lastModifiedBy>Klaus Roeder</cp:lastModifiedBy>
  <cp:revision>21</cp:revision>
  <dcterms:created xsi:type="dcterms:W3CDTF">2022-04-27T19:21:12Z</dcterms:created>
  <dcterms:modified xsi:type="dcterms:W3CDTF">2022-04-30T11:20:49Z</dcterms:modified>
</cp:coreProperties>
</file>