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2" r:id="rId6"/>
    <p:sldId id="261" r:id="rId7"/>
    <p:sldId id="283" r:id="rId8"/>
    <p:sldId id="262" r:id="rId9"/>
    <p:sldId id="260" r:id="rId10"/>
    <p:sldId id="285" r:id="rId11"/>
    <p:sldId id="263" r:id="rId12"/>
    <p:sldId id="284" r:id="rId13"/>
    <p:sldId id="279" r:id="rId14"/>
    <p:sldId id="264" r:id="rId15"/>
    <p:sldId id="281" r:id="rId16"/>
    <p:sldId id="265" r:id="rId17"/>
    <p:sldId id="286" r:id="rId18"/>
    <p:sldId id="287" r:id="rId19"/>
    <p:sldId id="266" r:id="rId20"/>
    <p:sldId id="270" r:id="rId21"/>
    <p:sldId id="289" r:id="rId22"/>
    <p:sldId id="267" r:id="rId23"/>
    <p:sldId id="290" r:id="rId24"/>
    <p:sldId id="291" r:id="rId25"/>
    <p:sldId id="268" r:id="rId26"/>
    <p:sldId id="292" r:id="rId27"/>
    <p:sldId id="271" r:id="rId28"/>
    <p:sldId id="288" r:id="rId29"/>
    <p:sldId id="269" r:id="rId30"/>
    <p:sldId id="278" r:id="rId31"/>
    <p:sldId id="293" r:id="rId32"/>
    <p:sldId id="272" r:id="rId33"/>
    <p:sldId id="277" r:id="rId34"/>
    <p:sldId id="273" r:id="rId35"/>
    <p:sldId id="274" r:id="rId36"/>
    <p:sldId id="275" r:id="rId37"/>
    <p:sldId id="294" r:id="rId38"/>
    <p:sldId id="276" r:id="rId39"/>
    <p:sldId id="295" r:id="rId40"/>
    <p:sldId id="28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890F43-559A-4EAF-B411-25EBB3A10265}"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2F52B-80EC-40DB-8BA3-16361933D9BF}" type="slidenum">
              <a:rPr lang="en-US" smtClean="0"/>
              <a:t>‹#›</a:t>
            </a:fld>
            <a:endParaRPr lang="en-US"/>
          </a:p>
        </p:txBody>
      </p:sp>
    </p:spTree>
    <p:extLst>
      <p:ext uri="{BB962C8B-B14F-4D97-AF65-F5344CB8AC3E}">
        <p14:creationId xmlns:p14="http://schemas.microsoft.com/office/powerpoint/2010/main" val="1492393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90F43-559A-4EAF-B411-25EBB3A10265}"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2F52B-80EC-40DB-8BA3-16361933D9BF}" type="slidenum">
              <a:rPr lang="en-US" smtClean="0"/>
              <a:t>‹#›</a:t>
            </a:fld>
            <a:endParaRPr lang="en-US"/>
          </a:p>
        </p:txBody>
      </p:sp>
    </p:spTree>
    <p:extLst>
      <p:ext uri="{BB962C8B-B14F-4D97-AF65-F5344CB8AC3E}">
        <p14:creationId xmlns:p14="http://schemas.microsoft.com/office/powerpoint/2010/main" val="2822915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90F43-559A-4EAF-B411-25EBB3A10265}"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2F52B-80EC-40DB-8BA3-16361933D9BF}" type="slidenum">
              <a:rPr lang="en-US" smtClean="0"/>
              <a:t>‹#›</a:t>
            </a:fld>
            <a:endParaRPr lang="en-US"/>
          </a:p>
        </p:txBody>
      </p:sp>
    </p:spTree>
    <p:extLst>
      <p:ext uri="{BB962C8B-B14F-4D97-AF65-F5344CB8AC3E}">
        <p14:creationId xmlns:p14="http://schemas.microsoft.com/office/powerpoint/2010/main" val="2818723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90F43-559A-4EAF-B411-25EBB3A10265}"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2F52B-80EC-40DB-8BA3-16361933D9BF}" type="slidenum">
              <a:rPr lang="en-US" smtClean="0"/>
              <a:t>‹#›</a:t>
            </a:fld>
            <a:endParaRPr lang="en-US"/>
          </a:p>
        </p:txBody>
      </p:sp>
    </p:spTree>
    <p:extLst>
      <p:ext uri="{BB962C8B-B14F-4D97-AF65-F5344CB8AC3E}">
        <p14:creationId xmlns:p14="http://schemas.microsoft.com/office/powerpoint/2010/main" val="1098957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890F43-559A-4EAF-B411-25EBB3A10265}"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2F52B-80EC-40DB-8BA3-16361933D9BF}" type="slidenum">
              <a:rPr lang="en-US" smtClean="0"/>
              <a:t>‹#›</a:t>
            </a:fld>
            <a:endParaRPr lang="en-US"/>
          </a:p>
        </p:txBody>
      </p:sp>
    </p:spTree>
    <p:extLst>
      <p:ext uri="{BB962C8B-B14F-4D97-AF65-F5344CB8AC3E}">
        <p14:creationId xmlns:p14="http://schemas.microsoft.com/office/powerpoint/2010/main" val="261261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890F43-559A-4EAF-B411-25EBB3A10265}"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2F52B-80EC-40DB-8BA3-16361933D9BF}" type="slidenum">
              <a:rPr lang="en-US" smtClean="0"/>
              <a:t>‹#›</a:t>
            </a:fld>
            <a:endParaRPr lang="en-US"/>
          </a:p>
        </p:txBody>
      </p:sp>
    </p:spTree>
    <p:extLst>
      <p:ext uri="{BB962C8B-B14F-4D97-AF65-F5344CB8AC3E}">
        <p14:creationId xmlns:p14="http://schemas.microsoft.com/office/powerpoint/2010/main" val="1010768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890F43-559A-4EAF-B411-25EBB3A10265}"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B2F52B-80EC-40DB-8BA3-16361933D9BF}" type="slidenum">
              <a:rPr lang="en-US" smtClean="0"/>
              <a:t>‹#›</a:t>
            </a:fld>
            <a:endParaRPr lang="en-US"/>
          </a:p>
        </p:txBody>
      </p:sp>
    </p:spTree>
    <p:extLst>
      <p:ext uri="{BB962C8B-B14F-4D97-AF65-F5344CB8AC3E}">
        <p14:creationId xmlns:p14="http://schemas.microsoft.com/office/powerpoint/2010/main" val="1023513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890F43-559A-4EAF-B411-25EBB3A10265}"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B2F52B-80EC-40DB-8BA3-16361933D9BF}" type="slidenum">
              <a:rPr lang="en-US" smtClean="0"/>
              <a:t>‹#›</a:t>
            </a:fld>
            <a:endParaRPr lang="en-US"/>
          </a:p>
        </p:txBody>
      </p:sp>
    </p:spTree>
    <p:extLst>
      <p:ext uri="{BB962C8B-B14F-4D97-AF65-F5344CB8AC3E}">
        <p14:creationId xmlns:p14="http://schemas.microsoft.com/office/powerpoint/2010/main" val="2376107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90F43-559A-4EAF-B411-25EBB3A10265}" type="datetimeFigureOut">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B2F52B-80EC-40DB-8BA3-16361933D9BF}" type="slidenum">
              <a:rPr lang="en-US" smtClean="0"/>
              <a:t>‹#›</a:t>
            </a:fld>
            <a:endParaRPr lang="en-US"/>
          </a:p>
        </p:txBody>
      </p:sp>
    </p:spTree>
    <p:extLst>
      <p:ext uri="{BB962C8B-B14F-4D97-AF65-F5344CB8AC3E}">
        <p14:creationId xmlns:p14="http://schemas.microsoft.com/office/powerpoint/2010/main" val="1294691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90F43-559A-4EAF-B411-25EBB3A10265}"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2F52B-80EC-40DB-8BA3-16361933D9BF}" type="slidenum">
              <a:rPr lang="en-US" smtClean="0"/>
              <a:t>‹#›</a:t>
            </a:fld>
            <a:endParaRPr lang="en-US"/>
          </a:p>
        </p:txBody>
      </p:sp>
    </p:spTree>
    <p:extLst>
      <p:ext uri="{BB962C8B-B14F-4D97-AF65-F5344CB8AC3E}">
        <p14:creationId xmlns:p14="http://schemas.microsoft.com/office/powerpoint/2010/main" val="198181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90F43-559A-4EAF-B411-25EBB3A10265}"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2F52B-80EC-40DB-8BA3-16361933D9BF}" type="slidenum">
              <a:rPr lang="en-US" smtClean="0"/>
              <a:t>‹#›</a:t>
            </a:fld>
            <a:endParaRPr lang="en-US"/>
          </a:p>
        </p:txBody>
      </p:sp>
    </p:spTree>
    <p:extLst>
      <p:ext uri="{BB962C8B-B14F-4D97-AF65-F5344CB8AC3E}">
        <p14:creationId xmlns:p14="http://schemas.microsoft.com/office/powerpoint/2010/main" val="115264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890F43-559A-4EAF-B411-25EBB3A10265}" type="datetimeFigureOut">
              <a:rPr lang="en-US" smtClean="0"/>
              <a:t>11/16/2023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2F52B-80EC-40DB-8BA3-16361933D9BF}" type="slidenum">
              <a:rPr lang="en-US" smtClean="0"/>
              <a:t>‹#›</a:t>
            </a:fld>
            <a:endParaRPr lang="en-US"/>
          </a:p>
        </p:txBody>
      </p:sp>
    </p:spTree>
    <p:extLst>
      <p:ext uri="{BB962C8B-B14F-4D97-AF65-F5344CB8AC3E}">
        <p14:creationId xmlns:p14="http://schemas.microsoft.com/office/powerpoint/2010/main" val="4060934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1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1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 Id="rId5" Type="http://schemas.openxmlformats.org/officeDocument/2006/relationships/image" Target="../media/image51.jpg"/><Relationship Id="rId4" Type="http://schemas.openxmlformats.org/officeDocument/2006/relationships/image" Target="../media/image50.jpg"/></Relationships>
</file>

<file path=ppt/slides/_rels/slide2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 Id="rId5" Type="http://schemas.openxmlformats.org/officeDocument/2006/relationships/image" Target="../media/image55.jpg"/><Relationship Id="rId4" Type="http://schemas.openxmlformats.org/officeDocument/2006/relationships/image" Target="../media/image54.jpg"/></Relationships>
</file>

<file path=ppt/slides/_rels/slide2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2.xml"/><Relationship Id="rId5" Type="http://schemas.openxmlformats.org/officeDocument/2006/relationships/image" Target="../media/image70.jpg"/><Relationship Id="rId4" Type="http://schemas.openxmlformats.org/officeDocument/2006/relationships/image" Target="../media/image69.jpg"/></Relationships>
</file>

<file path=ppt/slides/_rels/slide29.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slideLayout" Target="../slideLayouts/slideLayout2.xml"/><Relationship Id="rId5" Type="http://schemas.openxmlformats.org/officeDocument/2006/relationships/image" Target="../media/image74.jpg"/><Relationship Id="rId4" Type="http://schemas.openxmlformats.org/officeDocument/2006/relationships/image" Target="../media/image7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jpg"/><Relationship Id="rId1" Type="http://schemas.openxmlformats.org/officeDocument/2006/relationships/slideLayout" Target="../slideLayouts/slideLayout2.xml"/><Relationship Id="rId4" Type="http://schemas.openxmlformats.org/officeDocument/2006/relationships/image" Target="../media/image77.jpg"/></Relationships>
</file>

<file path=ppt/slides/_rels/slide31.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8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8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91.jpg"/><Relationship Id="rId1" Type="http://schemas.openxmlformats.org/officeDocument/2006/relationships/slideLayout" Target="../slideLayouts/slideLayout2.xml"/><Relationship Id="rId4" Type="http://schemas.openxmlformats.org/officeDocument/2006/relationships/image" Target="../media/image93.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089" y="4051300"/>
            <a:ext cx="6096000" cy="280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14" y="0"/>
            <a:ext cx="9126807" cy="318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p:txBody>
          <a:bodyPr/>
          <a:lstStyle/>
          <a:p>
            <a:r>
              <a:rPr lang="de-DE" dirty="0" smtClean="0"/>
              <a:t>Regina und Klaus 12.September/3.Oktober 2023</a:t>
            </a:r>
            <a:endParaRPr lang="en-US" dirty="0"/>
          </a:p>
        </p:txBody>
      </p:sp>
      <p:sp>
        <p:nvSpPr>
          <p:cNvPr id="3" name="Subtitle 2"/>
          <p:cNvSpPr>
            <a:spLocks noGrp="1"/>
          </p:cNvSpPr>
          <p:nvPr>
            <p:ph type="subTitle" idx="1"/>
          </p:nvPr>
        </p:nvSpPr>
        <p:spPr>
          <a:xfrm>
            <a:off x="1332689" y="3415804"/>
            <a:ext cx="6400800" cy="1270992"/>
          </a:xfrm>
        </p:spPr>
        <p:txBody>
          <a:bodyPr/>
          <a:lstStyle/>
          <a:p>
            <a:r>
              <a:rPr lang="de-DE" b="1" dirty="0" smtClean="0"/>
              <a:t>Süd-Europa: München Frankreich, Spanien, Portugal und zurück</a:t>
            </a:r>
            <a:endParaRPr lang="en-US" b="1" dirty="0"/>
          </a:p>
        </p:txBody>
      </p:sp>
    </p:spTree>
    <p:extLst>
      <p:ext uri="{BB962C8B-B14F-4D97-AF65-F5344CB8AC3E}">
        <p14:creationId xmlns:p14="http://schemas.microsoft.com/office/powerpoint/2010/main" val="3716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261"/>
            <a:ext cx="9144000" cy="320845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8" y="3665196"/>
            <a:ext cx="9144000" cy="3192804"/>
          </a:xfrm>
          <a:prstGeom prst="rect">
            <a:avLst/>
          </a:prstGeom>
        </p:spPr>
      </p:pic>
      <p:sp>
        <p:nvSpPr>
          <p:cNvPr id="6" name="TextBox 5"/>
          <p:cNvSpPr txBox="1"/>
          <p:nvPr/>
        </p:nvSpPr>
        <p:spPr>
          <a:xfrm>
            <a:off x="2555776" y="3238718"/>
            <a:ext cx="3240360" cy="369332"/>
          </a:xfrm>
          <a:prstGeom prst="rect">
            <a:avLst/>
          </a:prstGeom>
          <a:noFill/>
        </p:spPr>
        <p:txBody>
          <a:bodyPr wrap="square" rtlCol="0">
            <a:spAutoFit/>
          </a:bodyPr>
          <a:lstStyle/>
          <a:p>
            <a:r>
              <a:rPr lang="de-DE" dirty="0" smtClean="0"/>
              <a:t>In den </a:t>
            </a:r>
            <a:r>
              <a:rPr lang="de-DE" dirty="0" err="1" smtClean="0"/>
              <a:t>Bardenas</a:t>
            </a:r>
            <a:r>
              <a:rPr lang="de-DE" dirty="0" smtClean="0"/>
              <a:t> Reales </a:t>
            </a:r>
            <a:endParaRPr lang="en-US" dirty="0"/>
          </a:p>
        </p:txBody>
      </p:sp>
    </p:spTree>
    <p:extLst>
      <p:ext uri="{BB962C8B-B14F-4D97-AF65-F5344CB8AC3E}">
        <p14:creationId xmlns:p14="http://schemas.microsoft.com/office/powerpoint/2010/main" val="1400280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E:\Picture_DB141016_2011-\2023\231003PortugalSpanienFrankreich\B700\DSCN52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4248472" cy="31863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Picture_DB141016_2011-\2023\231003PortugalSpanienFrankreich\B700\DSCN52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1088" y="188640"/>
            <a:ext cx="4248330" cy="318635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E:\Picture_DB141016_2011-\2023\231003PortugalSpanienFrankreich\B700\DSCN523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91" y="3374994"/>
            <a:ext cx="4032570" cy="30245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11960" y="3374994"/>
            <a:ext cx="4932040" cy="3416320"/>
          </a:xfrm>
          <a:prstGeom prst="rect">
            <a:avLst/>
          </a:prstGeom>
          <a:noFill/>
        </p:spPr>
        <p:txBody>
          <a:bodyPr wrap="square" rtlCol="0">
            <a:spAutoFit/>
          </a:bodyPr>
          <a:lstStyle/>
          <a:p>
            <a:r>
              <a:rPr lang="de-DE" dirty="0"/>
              <a:t>Die </a:t>
            </a:r>
            <a:r>
              <a:rPr lang="de-DE" dirty="0" err="1" smtClean="0"/>
              <a:t>Bardenas</a:t>
            </a:r>
            <a:r>
              <a:rPr lang="de-DE" dirty="0" smtClean="0"/>
              <a:t> R. : spektakuläre Landschaft mit einem </a:t>
            </a:r>
            <a:r>
              <a:rPr lang="de-DE" dirty="0"/>
              <a:t>35 km </a:t>
            </a:r>
            <a:r>
              <a:rPr lang="de-DE" dirty="0" smtClean="0"/>
              <a:t>langen Rundkurs, </a:t>
            </a:r>
            <a:r>
              <a:rPr lang="de-DE" dirty="0"/>
              <a:t>der für manchen mit dem </a:t>
            </a:r>
            <a:r>
              <a:rPr lang="de-DE" dirty="0" smtClean="0"/>
              <a:t>Fahrrad, </a:t>
            </a:r>
            <a:r>
              <a:rPr lang="de-DE" dirty="0"/>
              <a:t>von den meisten mit dem Auto abgefahren </a:t>
            </a:r>
            <a:r>
              <a:rPr lang="de-DE" dirty="0" smtClean="0"/>
              <a:t>wird. Interessant </a:t>
            </a:r>
            <a:r>
              <a:rPr lang="de-DE" dirty="0"/>
              <a:t>wird </a:t>
            </a:r>
            <a:r>
              <a:rPr lang="de-DE" dirty="0" smtClean="0"/>
              <a:t>es dann, </a:t>
            </a:r>
            <a:r>
              <a:rPr lang="de-DE" dirty="0"/>
              <a:t>wenn es auf </a:t>
            </a:r>
            <a:r>
              <a:rPr lang="de-DE" dirty="0" smtClean="0"/>
              <a:t>Nebenpisten </a:t>
            </a:r>
            <a:r>
              <a:rPr lang="de-DE" dirty="0"/>
              <a:t>in etwas </a:t>
            </a:r>
            <a:r>
              <a:rPr lang="de-DE" dirty="0" smtClean="0"/>
              <a:t>unwegsamen Gelände geht, </a:t>
            </a:r>
            <a:r>
              <a:rPr lang="de-DE" dirty="0"/>
              <a:t>das nur mit </a:t>
            </a:r>
            <a:r>
              <a:rPr lang="de-DE" dirty="0" smtClean="0"/>
              <a:t>Vierradantrieb </a:t>
            </a:r>
            <a:r>
              <a:rPr lang="de-DE" dirty="0"/>
              <a:t>befahrbar </a:t>
            </a:r>
            <a:r>
              <a:rPr lang="de-DE" dirty="0" smtClean="0"/>
              <a:t>ist. Wir </a:t>
            </a:r>
            <a:r>
              <a:rPr lang="de-DE" dirty="0"/>
              <a:t>haben </a:t>
            </a:r>
            <a:r>
              <a:rPr lang="de-DE" dirty="0" smtClean="0"/>
              <a:t>dort einen </a:t>
            </a:r>
            <a:r>
              <a:rPr lang="de-DE" dirty="0"/>
              <a:t>kleinen Abstecher mit dem Fahrrad </a:t>
            </a:r>
            <a:r>
              <a:rPr lang="de-DE" dirty="0" smtClean="0"/>
              <a:t>gemacht, mit Brotzeit, einen </a:t>
            </a:r>
            <a:r>
              <a:rPr lang="de-DE" dirty="0"/>
              <a:t>kleinen Berg bestiegen und uns ein wenig in der dann ganz einsamen Gegend </a:t>
            </a:r>
            <a:r>
              <a:rPr lang="de-DE" dirty="0" smtClean="0"/>
              <a:t>umgeschaut, der Tag </a:t>
            </a:r>
            <a:r>
              <a:rPr lang="de-DE" dirty="0"/>
              <a:t>war sehr interessant und die zwei Nächte in </a:t>
            </a:r>
            <a:r>
              <a:rPr lang="de-DE" dirty="0" err="1" smtClean="0"/>
              <a:t>Arguedas</a:t>
            </a:r>
            <a:r>
              <a:rPr lang="de-DE" dirty="0" smtClean="0"/>
              <a:t> erholsam </a:t>
            </a:r>
            <a:r>
              <a:rPr lang="de-DE" dirty="0"/>
              <a:t>und </a:t>
            </a:r>
            <a:r>
              <a:rPr lang="de-DE" dirty="0" smtClean="0"/>
              <a:t>gelungen.</a:t>
            </a:r>
            <a:endParaRPr lang="en-US" dirty="0"/>
          </a:p>
        </p:txBody>
      </p:sp>
    </p:spTree>
    <p:extLst>
      <p:ext uri="{BB962C8B-B14F-4D97-AF65-F5344CB8AC3E}">
        <p14:creationId xmlns:p14="http://schemas.microsoft.com/office/powerpoint/2010/main" val="2001390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35073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6" y="3507318"/>
            <a:ext cx="6487316" cy="3350682"/>
          </a:xfrm>
          <a:prstGeom prst="rect">
            <a:avLst/>
          </a:prstGeom>
        </p:spPr>
      </p:pic>
      <p:sp>
        <p:nvSpPr>
          <p:cNvPr id="6" name="TextBox 5"/>
          <p:cNvSpPr txBox="1"/>
          <p:nvPr/>
        </p:nvSpPr>
        <p:spPr>
          <a:xfrm>
            <a:off x="6804248" y="4096673"/>
            <a:ext cx="2195736" cy="1200329"/>
          </a:xfrm>
          <a:prstGeom prst="rect">
            <a:avLst/>
          </a:prstGeom>
          <a:noFill/>
        </p:spPr>
        <p:txBody>
          <a:bodyPr wrap="square" rtlCol="0">
            <a:spAutoFit/>
          </a:bodyPr>
          <a:lstStyle/>
          <a:p>
            <a:r>
              <a:rPr lang="de-DE" dirty="0" smtClean="0"/>
              <a:t>Noch in den </a:t>
            </a:r>
            <a:r>
              <a:rPr lang="de-DE" dirty="0" err="1" smtClean="0"/>
              <a:t>Bardenas</a:t>
            </a:r>
            <a:r>
              <a:rPr lang="de-DE" dirty="0" smtClean="0"/>
              <a:t> Reales und abends in </a:t>
            </a:r>
            <a:r>
              <a:rPr lang="de-DE" dirty="0" err="1" smtClean="0"/>
              <a:t>Arguedas</a:t>
            </a:r>
            <a:r>
              <a:rPr lang="de-DE" dirty="0" smtClean="0"/>
              <a:t> auf der Plaza Central </a:t>
            </a:r>
            <a:endParaRPr lang="en-US" dirty="0"/>
          </a:p>
        </p:txBody>
      </p:sp>
    </p:spTree>
    <p:extLst>
      <p:ext uri="{BB962C8B-B14F-4D97-AF65-F5344CB8AC3E}">
        <p14:creationId xmlns:p14="http://schemas.microsoft.com/office/powerpoint/2010/main" val="170864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8" y="4941168"/>
            <a:ext cx="3491880" cy="418058"/>
          </a:xfrm>
        </p:spPr>
        <p:txBody>
          <a:bodyPr>
            <a:normAutofit/>
          </a:bodyPr>
          <a:lstStyle/>
          <a:p>
            <a:r>
              <a:rPr lang="de-DE" sz="1800" dirty="0" smtClean="0"/>
              <a:t>Mit dem Radl in den </a:t>
            </a:r>
            <a:r>
              <a:rPr lang="de-DE" sz="1800" dirty="0" err="1" smtClean="0"/>
              <a:t>Bardenas</a:t>
            </a:r>
            <a:r>
              <a:rPr lang="de-DE" sz="1800" dirty="0" smtClean="0"/>
              <a:t> R.</a:t>
            </a:r>
            <a:endParaRPr lang="en-US" sz="1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28" y="20603"/>
            <a:ext cx="9142836" cy="4205705"/>
          </a:xfr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71" y="4226308"/>
            <a:ext cx="4528029" cy="2631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461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
            <a:ext cx="8964489" cy="1484783"/>
          </a:xfrm>
        </p:spPr>
        <p:txBody>
          <a:bodyPr>
            <a:noAutofit/>
          </a:bodyPr>
          <a:lstStyle/>
          <a:p>
            <a:pPr marL="0" indent="0">
              <a:buNone/>
            </a:pPr>
            <a:r>
              <a:rPr lang="de-DE" sz="1600" dirty="0" smtClean="0"/>
              <a:t>Abschied </a:t>
            </a:r>
            <a:r>
              <a:rPr lang="de-DE" sz="1600" dirty="0"/>
              <a:t>von </a:t>
            </a:r>
            <a:r>
              <a:rPr lang="de-DE" sz="1600" dirty="0" smtClean="0"/>
              <a:t>B. R. </a:t>
            </a:r>
            <a:r>
              <a:rPr lang="de-DE" sz="1600" dirty="0"/>
              <a:t>in Richtung </a:t>
            </a:r>
            <a:r>
              <a:rPr lang="de-DE" sz="1600" dirty="0" smtClean="0"/>
              <a:t>Burgos </a:t>
            </a:r>
            <a:r>
              <a:rPr lang="de-DE" sz="1600" dirty="0"/>
              <a:t>wo wir schon mal mit </a:t>
            </a:r>
            <a:r>
              <a:rPr lang="de-DE" sz="1600" dirty="0" smtClean="0"/>
              <a:t>Lilli </a:t>
            </a:r>
            <a:r>
              <a:rPr lang="de-DE" sz="1600" dirty="0"/>
              <a:t>und </a:t>
            </a:r>
            <a:r>
              <a:rPr lang="de-DE" sz="1600" dirty="0" smtClean="0"/>
              <a:t>Georg 1995 waren </a:t>
            </a:r>
            <a:r>
              <a:rPr lang="de-DE" sz="1600" dirty="0"/>
              <a:t>und das sehr lebendig in Erinnerung </a:t>
            </a:r>
            <a:r>
              <a:rPr lang="de-DE" sz="1600" dirty="0" smtClean="0"/>
              <a:t>hatten. Diesmal kam </a:t>
            </a:r>
            <a:r>
              <a:rPr lang="de-DE" sz="1600" dirty="0"/>
              <a:t>es </a:t>
            </a:r>
            <a:r>
              <a:rPr lang="de-DE" sz="1600" dirty="0" smtClean="0"/>
              <a:t>uns eher </a:t>
            </a:r>
            <a:r>
              <a:rPr lang="de-DE" sz="1600" dirty="0"/>
              <a:t>relativ verlassen </a:t>
            </a:r>
            <a:r>
              <a:rPr lang="de-DE" sz="1600" dirty="0" smtClean="0"/>
              <a:t>vor.  </a:t>
            </a:r>
            <a:r>
              <a:rPr lang="de-DE" sz="1600" dirty="0"/>
              <a:t>Vorher waren wir </a:t>
            </a:r>
            <a:r>
              <a:rPr lang="de-DE" sz="1600" dirty="0" smtClean="0"/>
              <a:t>aber </a:t>
            </a:r>
            <a:r>
              <a:rPr lang="de-DE" sz="1600" dirty="0"/>
              <a:t>noch in </a:t>
            </a:r>
            <a:r>
              <a:rPr lang="de-DE" sz="1600" dirty="0" smtClean="0"/>
              <a:t>Logroño, </a:t>
            </a:r>
            <a:r>
              <a:rPr lang="de-DE" sz="1600" dirty="0"/>
              <a:t>einer sehr schönen </a:t>
            </a:r>
            <a:r>
              <a:rPr lang="de-DE" sz="1600" dirty="0" smtClean="0"/>
              <a:t>Stadt, </a:t>
            </a:r>
            <a:r>
              <a:rPr lang="de-DE" sz="1600" dirty="0"/>
              <a:t>die </a:t>
            </a:r>
            <a:r>
              <a:rPr lang="de-DE" sz="1600" dirty="0" smtClean="0"/>
              <a:t>eine Festwoche (San Mateo) feierte </a:t>
            </a:r>
            <a:r>
              <a:rPr lang="de-DE" sz="1600" dirty="0"/>
              <a:t>und mit den vielen </a:t>
            </a:r>
            <a:r>
              <a:rPr lang="de-DE" sz="1600" dirty="0" smtClean="0"/>
              <a:t>Leuten, </a:t>
            </a:r>
            <a:r>
              <a:rPr lang="de-DE" sz="1600" dirty="0"/>
              <a:t>alle mit </a:t>
            </a:r>
            <a:r>
              <a:rPr lang="de-DE" sz="1600" dirty="0" smtClean="0"/>
              <a:t>Mateo-Halstuch </a:t>
            </a:r>
            <a:r>
              <a:rPr lang="de-DE" sz="1600" dirty="0"/>
              <a:t>und </a:t>
            </a:r>
            <a:r>
              <a:rPr lang="de-DE" sz="1600" dirty="0" smtClean="0"/>
              <a:t>kostümiert, ein Spanien </a:t>
            </a:r>
            <a:r>
              <a:rPr lang="de-DE" sz="1600" dirty="0"/>
              <a:t>Bild vermittelte wie man </a:t>
            </a:r>
            <a:r>
              <a:rPr lang="de-DE" sz="1600" dirty="0" smtClean="0"/>
              <a:t>es noch (aus Erinnerung der Älteren) vor </a:t>
            </a:r>
            <a:r>
              <a:rPr lang="de-DE" sz="1600" dirty="0"/>
              <a:t>30 Jahren </a:t>
            </a:r>
            <a:r>
              <a:rPr lang="de-DE" sz="1600" dirty="0" smtClean="0"/>
              <a:t>hatte: </a:t>
            </a:r>
            <a:r>
              <a:rPr lang="de-DE" sz="1600" dirty="0"/>
              <a:t>kleine </a:t>
            </a:r>
            <a:r>
              <a:rPr lang="de-DE" sz="1600" dirty="0" smtClean="0"/>
              <a:t>Bars, Tapas, </a:t>
            </a:r>
            <a:r>
              <a:rPr lang="de-DE" sz="1600" dirty="0"/>
              <a:t>gutes </a:t>
            </a:r>
            <a:r>
              <a:rPr lang="de-DE" sz="1600" dirty="0" smtClean="0"/>
              <a:t>Essen, </a:t>
            </a:r>
            <a:r>
              <a:rPr lang="de-DE" sz="1600" dirty="0"/>
              <a:t>gute Getränke </a:t>
            </a:r>
            <a:r>
              <a:rPr lang="de-DE" sz="1600" dirty="0" smtClean="0"/>
              <a:t>(Rioja !) viele </a:t>
            </a:r>
            <a:r>
              <a:rPr lang="de-DE" sz="1600" dirty="0"/>
              <a:t>Leute auf der Straße und in den </a:t>
            </a:r>
            <a:r>
              <a:rPr lang="de-DE" sz="1600" dirty="0" smtClean="0"/>
              <a:t>Bars.</a:t>
            </a:r>
            <a:endParaRPr lang="en-US" sz="1600" dirty="0"/>
          </a:p>
        </p:txBody>
      </p:sp>
      <p:pic>
        <p:nvPicPr>
          <p:cNvPr id="4098" name="Picture 2" descr="E:\Picture_DB141016_2011-\2023\231003PortugalSpanienFrankreich\2.Teil  Aguardas 8. Nacht bir Poo 15.Nac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484784"/>
            <a:ext cx="9000999" cy="53332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20072" y="2697032"/>
            <a:ext cx="2880320" cy="523220"/>
          </a:xfrm>
          <a:prstGeom prst="rect">
            <a:avLst/>
          </a:prstGeom>
          <a:noFill/>
        </p:spPr>
        <p:txBody>
          <a:bodyPr wrap="square" rtlCol="0">
            <a:spAutoFit/>
          </a:bodyPr>
          <a:lstStyle/>
          <a:p>
            <a:r>
              <a:rPr lang="de-DE" sz="2800" dirty="0" smtClean="0">
                <a:solidFill>
                  <a:srgbClr val="FFFF00"/>
                </a:solidFill>
              </a:rPr>
              <a:t>2. Teil der Reise</a:t>
            </a:r>
            <a:endParaRPr lang="en-US" sz="2800" dirty="0">
              <a:solidFill>
                <a:srgbClr val="FFFF00"/>
              </a:solidFill>
            </a:endParaRPr>
          </a:p>
        </p:txBody>
      </p:sp>
    </p:spTree>
    <p:extLst>
      <p:ext uri="{BB962C8B-B14F-4D97-AF65-F5344CB8AC3E}">
        <p14:creationId xmlns:p14="http://schemas.microsoft.com/office/powerpoint/2010/main" val="1433255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59832" y="5589240"/>
            <a:ext cx="1296144" cy="369332"/>
          </a:xfrm>
          <a:prstGeom prst="rect">
            <a:avLst/>
          </a:prstGeom>
          <a:noFill/>
        </p:spPr>
        <p:txBody>
          <a:bodyPr wrap="square" rtlCol="0">
            <a:spAutoFit/>
          </a:bodyPr>
          <a:lstStyle/>
          <a:p>
            <a:r>
              <a:rPr lang="de-DE" dirty="0"/>
              <a:t>In Logroño</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16632"/>
            <a:ext cx="8296574" cy="381642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789749"/>
            <a:ext cx="2664296" cy="5791947"/>
          </a:xfrm>
          <a:prstGeom prst="rect">
            <a:avLst/>
          </a:prstGeom>
        </p:spPr>
      </p:pic>
      <p:sp>
        <p:nvSpPr>
          <p:cNvPr id="7" name="TextBox 6"/>
          <p:cNvSpPr txBox="1"/>
          <p:nvPr/>
        </p:nvSpPr>
        <p:spPr>
          <a:xfrm>
            <a:off x="5076056" y="4149080"/>
            <a:ext cx="3616054" cy="646331"/>
          </a:xfrm>
          <a:prstGeom prst="rect">
            <a:avLst/>
          </a:prstGeom>
          <a:noFill/>
        </p:spPr>
        <p:txBody>
          <a:bodyPr wrap="square" rtlCol="0">
            <a:spAutoFit/>
          </a:bodyPr>
          <a:lstStyle/>
          <a:p>
            <a:r>
              <a:rPr lang="de-DE" dirty="0" smtClean="0"/>
              <a:t>Ein sehr schöner Platz zum Campen, Picknicken und Baden</a:t>
            </a:r>
            <a:endParaRPr lang="en-US" dirty="0"/>
          </a:p>
        </p:txBody>
      </p:sp>
    </p:spTree>
    <p:extLst>
      <p:ext uri="{BB962C8B-B14F-4D97-AF65-F5344CB8AC3E}">
        <p14:creationId xmlns:p14="http://schemas.microsoft.com/office/powerpoint/2010/main" val="418021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96" y="274638"/>
            <a:ext cx="2076640" cy="2866330"/>
          </a:xfrm>
        </p:spPr>
        <p:txBody>
          <a:bodyPr>
            <a:normAutofit/>
          </a:bodyPr>
          <a:lstStyle/>
          <a:p>
            <a:r>
              <a:rPr lang="de-DE" sz="1800" dirty="0" smtClean="0"/>
              <a:t>Burgos, die Kathedrale (leider mit teurem Eintritt wie alle Kathedralen in Spanien) und Geier auf dem Weg nach Portugal (kostenlos)</a:t>
            </a:r>
            <a:endParaRPr lang="en-US" sz="1800" dirty="0"/>
          </a:p>
        </p:txBody>
      </p:sp>
      <p:pic>
        <p:nvPicPr>
          <p:cNvPr id="5122" name="Picture 2" descr="E:\Picture_DB141016_2011-\2023\231003PortugalSpanienFrankreich\B700\DSCN52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796455" y="737639"/>
            <a:ext cx="4968552" cy="372653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118361"/>
            <a:ext cx="3149717" cy="3438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096" y="3406689"/>
            <a:ext cx="5298365" cy="335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880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 y="1772816"/>
            <a:ext cx="3388205" cy="508518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1134" y="14870"/>
            <a:ext cx="6862866" cy="278092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9137" y="4486848"/>
            <a:ext cx="6211375" cy="2398536"/>
          </a:xfrm>
          <a:prstGeom prst="rect">
            <a:avLst/>
          </a:prstGeom>
        </p:spPr>
      </p:pic>
      <p:sp>
        <p:nvSpPr>
          <p:cNvPr id="7" name="TextBox 6"/>
          <p:cNvSpPr txBox="1"/>
          <p:nvPr/>
        </p:nvSpPr>
        <p:spPr>
          <a:xfrm>
            <a:off x="4499992" y="3140968"/>
            <a:ext cx="2736304" cy="923330"/>
          </a:xfrm>
          <a:prstGeom prst="rect">
            <a:avLst/>
          </a:prstGeom>
          <a:noFill/>
        </p:spPr>
        <p:txBody>
          <a:bodyPr wrap="square" rtlCol="0">
            <a:spAutoFit/>
          </a:bodyPr>
          <a:lstStyle/>
          <a:p>
            <a:r>
              <a:rPr lang="de-DE" dirty="0" smtClean="0"/>
              <a:t>Burgos und die Straße durchs ländliche Spanien in Richtung Portugal</a:t>
            </a:r>
            <a:endParaRPr lang="en-US" dirty="0"/>
          </a:p>
        </p:txBody>
      </p:sp>
    </p:spTree>
    <p:extLst>
      <p:ext uri="{BB962C8B-B14F-4D97-AF65-F5344CB8AC3E}">
        <p14:creationId xmlns:p14="http://schemas.microsoft.com/office/powerpoint/2010/main" val="2748153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364"/>
            <a:ext cx="9144000" cy="37220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3758395"/>
            <a:ext cx="6503439" cy="3126989"/>
          </a:xfrm>
          <a:prstGeom prst="rect">
            <a:avLst/>
          </a:prstGeom>
        </p:spPr>
      </p:pic>
      <p:sp>
        <p:nvSpPr>
          <p:cNvPr id="6" name="TextBox 5"/>
          <p:cNvSpPr txBox="1"/>
          <p:nvPr/>
        </p:nvSpPr>
        <p:spPr>
          <a:xfrm>
            <a:off x="6804248" y="4077072"/>
            <a:ext cx="2160240" cy="2031325"/>
          </a:xfrm>
          <a:prstGeom prst="rect">
            <a:avLst/>
          </a:prstGeom>
          <a:noFill/>
        </p:spPr>
        <p:txBody>
          <a:bodyPr wrap="square" rtlCol="0">
            <a:spAutoFit/>
          </a:bodyPr>
          <a:lstStyle/>
          <a:p>
            <a:r>
              <a:rPr lang="de-DE" dirty="0" smtClean="0"/>
              <a:t>An der Grenze zu Portugal und  </a:t>
            </a:r>
            <a:r>
              <a:rPr lang="de-DE" dirty="0" err="1" smtClean="0"/>
              <a:t>Tras</a:t>
            </a:r>
            <a:r>
              <a:rPr lang="de-DE" dirty="0" smtClean="0"/>
              <a:t>-</a:t>
            </a:r>
            <a:r>
              <a:rPr lang="de-DE" dirty="0" err="1" smtClean="0"/>
              <a:t>os</a:t>
            </a:r>
            <a:r>
              <a:rPr lang="de-DE" dirty="0" smtClean="0"/>
              <a:t>-Montes wird‘s dann richtig einsam und schön, hier der </a:t>
            </a:r>
            <a:r>
              <a:rPr lang="de-DE" dirty="0" err="1" smtClean="0"/>
              <a:t>Douro</a:t>
            </a:r>
            <a:r>
              <a:rPr lang="de-DE" dirty="0" smtClean="0"/>
              <a:t>, der bei </a:t>
            </a:r>
            <a:r>
              <a:rPr lang="de-DE" dirty="0" err="1" smtClean="0"/>
              <a:t>Poto</a:t>
            </a:r>
            <a:r>
              <a:rPr lang="de-DE" dirty="0" smtClean="0"/>
              <a:t> ins Meer fließt.</a:t>
            </a:r>
            <a:endParaRPr lang="en-US" dirty="0"/>
          </a:p>
        </p:txBody>
      </p:sp>
    </p:spTree>
    <p:extLst>
      <p:ext uri="{BB962C8B-B14F-4D97-AF65-F5344CB8AC3E}">
        <p14:creationId xmlns:p14="http://schemas.microsoft.com/office/powerpoint/2010/main" val="3093200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56" y="2"/>
            <a:ext cx="4885888" cy="3960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44624"/>
            <a:ext cx="2637317"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4" y="3855015"/>
            <a:ext cx="5154564" cy="2910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55767" y="4245077"/>
            <a:ext cx="4033110" cy="2520280"/>
          </a:xfrm>
        </p:spPr>
        <p:txBody>
          <a:bodyPr>
            <a:noAutofit/>
          </a:bodyPr>
          <a:lstStyle/>
          <a:p>
            <a:pPr marL="0" indent="0">
              <a:buNone/>
            </a:pPr>
            <a:r>
              <a:rPr lang="de-DE" sz="1800" dirty="0" smtClean="0"/>
              <a:t>21.09., der 11.Tag </a:t>
            </a:r>
            <a:r>
              <a:rPr lang="de-DE" sz="1800" dirty="0"/>
              <a:t>und </a:t>
            </a:r>
            <a:r>
              <a:rPr lang="de-DE" sz="1800" dirty="0" smtClean="0"/>
              <a:t>22.09. 12.Tag: Und schon sind wir nach zwölf Tagen an unserem zweiten Reiseziel angekommen: Porto, schöne </a:t>
            </a:r>
            <a:r>
              <a:rPr lang="de-DE" sz="1800" dirty="0"/>
              <a:t>und sehenswerte </a:t>
            </a:r>
            <a:r>
              <a:rPr lang="de-DE" sz="1800" dirty="0" smtClean="0"/>
              <a:t>Stadt, </a:t>
            </a:r>
            <a:r>
              <a:rPr lang="de-DE" sz="1800" dirty="0"/>
              <a:t>viel zu sehen aber unglaublich voll von Touristen und Reisenden. Wir hatten einen sehr schönen Platz zum Parken und sind dann mit den Rädern </a:t>
            </a:r>
            <a:r>
              <a:rPr lang="de-DE" sz="1800" dirty="0" smtClean="0"/>
              <a:t>runter zum </a:t>
            </a:r>
            <a:r>
              <a:rPr lang="de-DE" sz="1800" dirty="0" err="1" smtClean="0"/>
              <a:t>Douro</a:t>
            </a:r>
            <a:r>
              <a:rPr lang="de-DE" sz="1800" dirty="0" smtClean="0"/>
              <a:t> und rum </a:t>
            </a:r>
            <a:r>
              <a:rPr lang="de-DE" sz="1800" dirty="0"/>
              <a:t>gefahren </a:t>
            </a:r>
            <a:r>
              <a:rPr lang="de-DE" sz="1800" dirty="0" smtClean="0"/>
              <a:t>.</a:t>
            </a:r>
            <a:endParaRPr lang="en-US" sz="1800" dirty="0"/>
          </a:p>
        </p:txBody>
      </p:sp>
    </p:spTree>
    <p:extLst>
      <p:ext uri="{BB962C8B-B14F-4D97-AF65-F5344CB8AC3E}">
        <p14:creationId xmlns:p14="http://schemas.microsoft.com/office/powerpoint/2010/main" val="266010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562074"/>
          </a:xfrm>
        </p:spPr>
        <p:txBody>
          <a:bodyPr>
            <a:normAutofit fontScale="90000"/>
          </a:bodyPr>
          <a:lstStyle/>
          <a:p>
            <a:r>
              <a:rPr lang="de-DE" dirty="0" smtClean="0"/>
              <a:t>1. Teil der Reise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836712"/>
            <a:ext cx="8933672" cy="5544616"/>
          </a:xfrm>
        </p:spPr>
      </p:pic>
    </p:spTree>
    <p:extLst>
      <p:ext uri="{BB962C8B-B14F-4D97-AF65-F5344CB8AC3E}">
        <p14:creationId xmlns:p14="http://schemas.microsoft.com/office/powerpoint/2010/main" val="2594784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072" y="2924944"/>
            <a:ext cx="3888432" cy="1800200"/>
          </a:xfrm>
        </p:spPr>
        <p:txBody>
          <a:bodyPr>
            <a:noAutofit/>
          </a:bodyPr>
          <a:lstStyle/>
          <a:p>
            <a:r>
              <a:rPr lang="de-DE" sz="1800" dirty="0" err="1"/>
              <a:t>Estação</a:t>
            </a:r>
            <a:r>
              <a:rPr lang="de-DE" sz="1800" dirty="0"/>
              <a:t> de São </a:t>
            </a:r>
            <a:r>
              <a:rPr lang="de-DE" sz="1800" dirty="0" err="1"/>
              <a:t>Bento</a:t>
            </a:r>
            <a:r>
              <a:rPr lang="de-DE" sz="1800" dirty="0"/>
              <a:t> . </a:t>
            </a:r>
            <a:r>
              <a:rPr lang="de-DE" sz="1800" dirty="0" smtClean="0"/>
              <a:t>Von hier geht‘s über die von Fußgängern und Eisenbahn gemeinsam genutzte Brücke. Das Bild auf den </a:t>
            </a:r>
            <a:r>
              <a:rPr lang="de-DE" sz="1800" dirty="0" err="1" smtClean="0"/>
              <a:t>Douro</a:t>
            </a:r>
            <a:r>
              <a:rPr lang="de-DE" sz="1800" dirty="0" smtClean="0"/>
              <a:t> ist von hier aufgenommen worden</a:t>
            </a:r>
            <a:endParaRPr lang="en-US" sz="1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1" y="188640"/>
            <a:ext cx="2952327" cy="634634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39" y="44624"/>
            <a:ext cx="5893865" cy="28209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8878" y="4834795"/>
            <a:ext cx="3786828" cy="1690549"/>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1840" y="3284984"/>
            <a:ext cx="2107037" cy="3240360"/>
          </a:xfrm>
          <a:prstGeom prst="rect">
            <a:avLst/>
          </a:prstGeom>
        </p:spPr>
      </p:pic>
    </p:spTree>
    <p:extLst>
      <p:ext uri="{BB962C8B-B14F-4D97-AF65-F5344CB8AC3E}">
        <p14:creationId xmlns:p14="http://schemas.microsoft.com/office/powerpoint/2010/main" val="3391740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627784" cy="3531465"/>
          </a:xfrm>
          <a:prstGeom prst="rect">
            <a:avLst/>
          </a:prstGeom>
        </p:spPr>
      </p:pic>
      <p:sp>
        <p:nvSpPr>
          <p:cNvPr id="5" name="TextBox 4"/>
          <p:cNvSpPr txBox="1"/>
          <p:nvPr/>
        </p:nvSpPr>
        <p:spPr>
          <a:xfrm>
            <a:off x="1705139" y="3674055"/>
            <a:ext cx="1244219" cy="3139321"/>
          </a:xfrm>
          <a:prstGeom prst="rect">
            <a:avLst/>
          </a:prstGeom>
          <a:noFill/>
        </p:spPr>
        <p:txBody>
          <a:bodyPr wrap="square" rtlCol="0">
            <a:spAutoFit/>
          </a:bodyPr>
          <a:lstStyle/>
          <a:p>
            <a:r>
              <a:rPr lang="de-DE" dirty="0" smtClean="0"/>
              <a:t>Mal ein richtig guter Zauberer/ Jongleur in der Altstadt, die sehr hübsch aber bergig ;-) ist.</a:t>
            </a:r>
            <a:endParaRPr lang="de-DE"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31465"/>
            <a:ext cx="1705139" cy="335699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6920" y="406678"/>
            <a:ext cx="6516216" cy="280629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9359" y="3933056"/>
            <a:ext cx="6194640" cy="2880320"/>
          </a:xfrm>
          <a:prstGeom prst="rect">
            <a:avLst/>
          </a:prstGeom>
        </p:spPr>
      </p:pic>
      <p:sp>
        <p:nvSpPr>
          <p:cNvPr id="10" name="TextBox 9"/>
          <p:cNvSpPr txBox="1"/>
          <p:nvPr/>
        </p:nvSpPr>
        <p:spPr>
          <a:xfrm>
            <a:off x="3131840" y="3419708"/>
            <a:ext cx="5805255" cy="369332"/>
          </a:xfrm>
          <a:prstGeom prst="rect">
            <a:avLst/>
          </a:prstGeom>
          <a:noFill/>
        </p:spPr>
        <p:txBody>
          <a:bodyPr wrap="square" rtlCol="0">
            <a:spAutoFit/>
          </a:bodyPr>
          <a:lstStyle/>
          <a:p>
            <a:r>
              <a:rPr lang="de-DE" dirty="0" smtClean="0"/>
              <a:t>Porto, gut besucht von Touristen, aber sehr hübsche Stadt</a:t>
            </a:r>
            <a:endParaRPr lang="de-DE" dirty="0"/>
          </a:p>
        </p:txBody>
      </p:sp>
    </p:spTree>
    <p:extLst>
      <p:ext uri="{BB962C8B-B14F-4D97-AF65-F5344CB8AC3E}">
        <p14:creationId xmlns:p14="http://schemas.microsoft.com/office/powerpoint/2010/main" val="2825278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4" y="14475"/>
            <a:ext cx="6992324" cy="305448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0" y="4293095"/>
            <a:ext cx="7084280" cy="2557853"/>
          </a:xfrm>
          <a:prstGeom prst="rect">
            <a:avLst/>
          </a:prstGeom>
        </p:spPr>
      </p:pic>
      <p:sp>
        <p:nvSpPr>
          <p:cNvPr id="10" name="TextBox 9"/>
          <p:cNvSpPr txBox="1"/>
          <p:nvPr/>
        </p:nvSpPr>
        <p:spPr>
          <a:xfrm>
            <a:off x="7092280" y="328002"/>
            <a:ext cx="2051720" cy="6463308"/>
          </a:xfrm>
          <a:prstGeom prst="rect">
            <a:avLst/>
          </a:prstGeom>
          <a:noFill/>
        </p:spPr>
        <p:txBody>
          <a:bodyPr wrap="square" rtlCol="0">
            <a:spAutoFit/>
          </a:bodyPr>
          <a:lstStyle/>
          <a:p>
            <a:r>
              <a:rPr lang="de-DE" dirty="0" smtClean="0"/>
              <a:t>Für unsere </a:t>
            </a:r>
            <a:r>
              <a:rPr lang="de-DE" dirty="0"/>
              <a:t>nächste Übernachtung haben wir </a:t>
            </a:r>
            <a:r>
              <a:rPr lang="de-DE" dirty="0" smtClean="0"/>
              <a:t>dann nicht Porto sondern eine </a:t>
            </a:r>
            <a:r>
              <a:rPr lang="de-DE" dirty="0"/>
              <a:t>etwas ruhigere Gegend gewählt nämlich </a:t>
            </a:r>
            <a:r>
              <a:rPr lang="de-DE" dirty="0" smtClean="0"/>
              <a:t>Vila </a:t>
            </a:r>
            <a:r>
              <a:rPr lang="de-DE" dirty="0"/>
              <a:t>do Conde. Dort haben wir dann die 12. Nacht brachten in einem  recht kleinen Ort, sehr ruhig und schön, wunderbares Essen in einem Restaurant des Hotels. Eher ein Ferienort für Porto Bewohner mit Apartments und Ferienhäuser. </a:t>
            </a:r>
            <a:r>
              <a:rPr lang="de-DE" dirty="0" smtClean="0"/>
              <a:t>Hier in Vila do Conde, die ruhige Innenstadt.</a:t>
            </a:r>
            <a:endParaRPr lang="de-DE" dirty="0"/>
          </a:p>
        </p:txBody>
      </p:sp>
    </p:spTree>
    <p:extLst>
      <p:ext uri="{BB962C8B-B14F-4D97-AF65-F5344CB8AC3E}">
        <p14:creationId xmlns:p14="http://schemas.microsoft.com/office/powerpoint/2010/main" val="1868073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3799010"/>
            <a:ext cx="9082434" cy="301436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935" y="0"/>
            <a:ext cx="5381011" cy="3501008"/>
          </a:xfrm>
          <a:prstGeom prst="rect">
            <a:avLst/>
          </a:prstGeom>
        </p:spPr>
      </p:pic>
      <p:sp>
        <p:nvSpPr>
          <p:cNvPr id="11" name="Content Placeholder 2"/>
          <p:cNvSpPr>
            <a:spLocks noGrp="1"/>
          </p:cNvSpPr>
          <p:nvPr>
            <p:ph idx="1"/>
          </p:nvPr>
        </p:nvSpPr>
        <p:spPr>
          <a:xfrm>
            <a:off x="179512" y="122393"/>
            <a:ext cx="3456384" cy="3378615"/>
          </a:xfrm>
        </p:spPr>
        <p:txBody>
          <a:bodyPr>
            <a:normAutofit fontScale="92500" lnSpcReduction="20000"/>
          </a:bodyPr>
          <a:lstStyle/>
          <a:p>
            <a:pPr marL="0" indent="0">
              <a:buNone/>
            </a:pPr>
            <a:r>
              <a:rPr lang="de-DE" sz="1900" dirty="0" smtClean="0"/>
              <a:t>Uns zog es weiter in noch ruhigere Gegenden </a:t>
            </a:r>
            <a:r>
              <a:rPr lang="de-DE" sz="1900" dirty="0"/>
              <a:t>und damit war auch schon unser Portugal Aufenthalt nach </a:t>
            </a:r>
            <a:r>
              <a:rPr lang="de-DE" sz="1900" dirty="0" smtClean="0"/>
              <a:t>zweieinhalb</a:t>
            </a:r>
            <a:r>
              <a:rPr lang="de-DE" sz="1900" dirty="0"/>
              <a:t> Tagen </a:t>
            </a:r>
            <a:r>
              <a:rPr lang="de-DE" sz="1900" dirty="0" smtClean="0"/>
              <a:t>vorbei. </a:t>
            </a:r>
            <a:r>
              <a:rPr lang="de-DE" sz="2000" dirty="0" smtClean="0"/>
              <a:t>Das mit den ruhigen Gegend </a:t>
            </a:r>
            <a:r>
              <a:rPr lang="de-DE" sz="2000" dirty="0"/>
              <a:t>gelang auch ganz gut am 23.09., dem 13.Tag. Bei der Ankunft sah es so wie auf dem Panorama aus, Regina beim Pfeil, also sehr einsam, guter wilder Camping-Platz, sogar als legal gekennzeichnet. Morgens dann ein frisches Bad und weiter an der spanischen </a:t>
            </a:r>
            <a:r>
              <a:rPr lang="de-DE" sz="2000" dirty="0" smtClean="0"/>
              <a:t>Atlantikküste</a:t>
            </a:r>
            <a:endParaRPr lang="en-US" sz="1900" dirty="0"/>
          </a:p>
          <a:p>
            <a:endParaRPr lang="en-US" dirty="0"/>
          </a:p>
        </p:txBody>
      </p:sp>
    </p:spTree>
    <p:extLst>
      <p:ext uri="{BB962C8B-B14F-4D97-AF65-F5344CB8AC3E}">
        <p14:creationId xmlns:p14="http://schemas.microsoft.com/office/powerpoint/2010/main" val="2070830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349419" cy="35010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3219558"/>
            <a:ext cx="6228184" cy="3593818"/>
          </a:xfrm>
          <a:prstGeom prst="rect">
            <a:avLst/>
          </a:prstGeom>
        </p:spPr>
      </p:pic>
      <p:sp>
        <p:nvSpPr>
          <p:cNvPr id="6" name="TextBox 5"/>
          <p:cNvSpPr txBox="1"/>
          <p:nvPr/>
        </p:nvSpPr>
        <p:spPr>
          <a:xfrm>
            <a:off x="6620176" y="836712"/>
            <a:ext cx="2088232" cy="923330"/>
          </a:xfrm>
          <a:prstGeom prst="rect">
            <a:avLst/>
          </a:prstGeom>
          <a:noFill/>
        </p:spPr>
        <p:txBody>
          <a:bodyPr wrap="square" rtlCol="0">
            <a:spAutoFit/>
          </a:bodyPr>
          <a:lstStyle/>
          <a:p>
            <a:r>
              <a:rPr lang="de-DE" dirty="0" smtClean="0"/>
              <a:t>Kurz </a:t>
            </a:r>
            <a:r>
              <a:rPr lang="de-DE" dirty="0" err="1" smtClean="0"/>
              <a:t>vor’m</a:t>
            </a:r>
            <a:r>
              <a:rPr lang="de-DE" dirty="0" smtClean="0"/>
              <a:t> Baden, nicht mehr ganz so leer.</a:t>
            </a:r>
            <a:endParaRPr lang="de-DE" dirty="0"/>
          </a:p>
        </p:txBody>
      </p:sp>
      <p:sp>
        <p:nvSpPr>
          <p:cNvPr id="7" name="TextBox 6"/>
          <p:cNvSpPr txBox="1"/>
          <p:nvPr/>
        </p:nvSpPr>
        <p:spPr>
          <a:xfrm>
            <a:off x="323528" y="4233862"/>
            <a:ext cx="1800200" cy="923330"/>
          </a:xfrm>
          <a:prstGeom prst="rect">
            <a:avLst/>
          </a:prstGeom>
          <a:noFill/>
        </p:spPr>
        <p:txBody>
          <a:bodyPr wrap="square" rtlCol="0">
            <a:spAutoFit/>
          </a:bodyPr>
          <a:lstStyle/>
          <a:p>
            <a:r>
              <a:rPr lang="en-US" dirty="0" smtClean="0"/>
              <a:t>..</a:t>
            </a:r>
            <a:r>
              <a:rPr lang="de-DE" dirty="0" smtClean="0"/>
              <a:t>und idyllischer Rast- und Campingplatz</a:t>
            </a:r>
            <a:endParaRPr lang="de-DE" dirty="0"/>
          </a:p>
        </p:txBody>
      </p:sp>
    </p:spTree>
    <p:extLst>
      <p:ext uri="{BB962C8B-B14F-4D97-AF65-F5344CB8AC3E}">
        <p14:creationId xmlns:p14="http://schemas.microsoft.com/office/powerpoint/2010/main" val="2050231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8640"/>
            <a:ext cx="1523465" cy="4032448"/>
          </a:xfrm>
        </p:spPr>
        <p:txBody>
          <a:bodyPr>
            <a:normAutofit/>
          </a:bodyPr>
          <a:lstStyle/>
          <a:p>
            <a:pPr marL="0" indent="0">
              <a:buNone/>
            </a:pPr>
            <a:r>
              <a:rPr lang="de-DE" sz="1800" dirty="0"/>
              <a:t>Unser nächstes Ziel war dann Santiago de </a:t>
            </a:r>
            <a:r>
              <a:rPr lang="de-DE" sz="1800" dirty="0" err="1" smtClean="0"/>
              <a:t>Compostela</a:t>
            </a:r>
            <a:r>
              <a:rPr lang="de-DE" sz="1800" dirty="0" smtClean="0"/>
              <a:t>, </a:t>
            </a:r>
            <a:r>
              <a:rPr lang="de-DE" sz="1800" dirty="0"/>
              <a:t>das berühmte </a:t>
            </a:r>
            <a:r>
              <a:rPr lang="de-DE" sz="1800" dirty="0" smtClean="0"/>
              <a:t>Pilgerziel, </a:t>
            </a:r>
            <a:r>
              <a:rPr lang="de-DE" sz="1800" dirty="0"/>
              <a:t>das eigentlich </a:t>
            </a:r>
            <a:r>
              <a:rPr lang="de-DE" sz="1800" dirty="0" smtClean="0"/>
              <a:t>nicht </a:t>
            </a:r>
            <a:r>
              <a:rPr lang="de-DE" sz="1800" dirty="0"/>
              <a:t>unser explizites Reiseziel </a:t>
            </a:r>
            <a:r>
              <a:rPr lang="de-DE" sz="1800" dirty="0" smtClean="0"/>
              <a:t>gewesen war</a:t>
            </a:r>
            <a:r>
              <a:rPr lang="de-DE" sz="1800" dirty="0"/>
              <a:t>. </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465" y="0"/>
            <a:ext cx="7620535" cy="6813376"/>
          </a:xfrm>
          <a:prstGeom prst="rect">
            <a:avLst/>
          </a:prstGeom>
        </p:spPr>
      </p:pic>
    </p:spTree>
    <p:extLst>
      <p:ext uri="{BB962C8B-B14F-4D97-AF65-F5344CB8AC3E}">
        <p14:creationId xmlns:p14="http://schemas.microsoft.com/office/powerpoint/2010/main" val="2247276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624" y="2636912"/>
            <a:ext cx="8460432" cy="440442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355976" cy="3382754"/>
          </a:xfrm>
          <a:prstGeom prst="rect">
            <a:avLst/>
          </a:prstGeom>
        </p:spPr>
      </p:pic>
      <p:sp>
        <p:nvSpPr>
          <p:cNvPr id="6" name="TextBox 5"/>
          <p:cNvSpPr txBox="1"/>
          <p:nvPr/>
        </p:nvSpPr>
        <p:spPr>
          <a:xfrm>
            <a:off x="4355976" y="40"/>
            <a:ext cx="4788024" cy="2585323"/>
          </a:xfrm>
          <a:prstGeom prst="rect">
            <a:avLst/>
          </a:prstGeom>
          <a:noFill/>
        </p:spPr>
        <p:txBody>
          <a:bodyPr wrap="square" rtlCol="0">
            <a:spAutoFit/>
          </a:bodyPr>
          <a:lstStyle/>
          <a:p>
            <a:r>
              <a:rPr lang="de-DE" dirty="0" smtClean="0"/>
              <a:t>Für </a:t>
            </a:r>
            <a:r>
              <a:rPr lang="de-DE" dirty="0"/>
              <a:t>mich, Klaus, ganz interessant, da ich 1982 schon mal mit dem Fahrrad dort war und die Stadt als sehr lebendig, schön, voller Studenten noch ohne den ganzen Fahrradfahrer/Pilgertross </a:t>
            </a:r>
            <a:r>
              <a:rPr lang="de-DE" dirty="0" smtClean="0"/>
              <a:t>in Erinnerung erlebt hatte</a:t>
            </a:r>
            <a:r>
              <a:rPr lang="de-DE" dirty="0"/>
              <a:t>. </a:t>
            </a:r>
            <a:endParaRPr lang="en-US" dirty="0"/>
          </a:p>
          <a:p>
            <a:r>
              <a:rPr lang="de-DE" dirty="0" smtClean="0"/>
              <a:t>Die </a:t>
            </a:r>
            <a:r>
              <a:rPr lang="de-DE" dirty="0"/>
              <a:t>Stadt war immer noch voll aber jetzt mehr von Touristen mit langen Schlangen vor der Kathedrale und Fahrradfahrer sah man auch mehr als damals. </a:t>
            </a:r>
          </a:p>
        </p:txBody>
      </p:sp>
    </p:spTree>
    <p:extLst>
      <p:ext uri="{BB962C8B-B14F-4D97-AF65-F5344CB8AC3E}">
        <p14:creationId xmlns:p14="http://schemas.microsoft.com/office/powerpoint/2010/main" val="17017985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44623"/>
            <a:ext cx="4896544" cy="680263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0802" y="44623"/>
            <a:ext cx="2512590" cy="4104457"/>
          </a:xfrm>
          <a:prstGeom prst="rect">
            <a:avLst/>
          </a:prstGeom>
        </p:spPr>
      </p:pic>
      <p:sp>
        <p:nvSpPr>
          <p:cNvPr id="2" name="TextBox 1"/>
          <p:cNvSpPr txBox="1"/>
          <p:nvPr/>
        </p:nvSpPr>
        <p:spPr>
          <a:xfrm>
            <a:off x="5220072" y="4437112"/>
            <a:ext cx="3816424" cy="1754326"/>
          </a:xfrm>
          <a:prstGeom prst="rect">
            <a:avLst/>
          </a:prstGeom>
          <a:noFill/>
        </p:spPr>
        <p:txBody>
          <a:bodyPr wrap="square" rtlCol="0">
            <a:spAutoFit/>
          </a:bodyPr>
          <a:lstStyle/>
          <a:p>
            <a:r>
              <a:rPr lang="de-DE" dirty="0"/>
              <a:t>Trotzdem gefiel uns Santiago ganz gut und wir suchten uns halt dann ein ruhigere Kirche  in der nur für uns Orgelmusik gespielt wurde </a:t>
            </a:r>
            <a:r>
              <a:rPr lang="de-DE" dirty="0" smtClean="0"/>
              <a:t>auch wenn es sehr viel Barock Glitzer gab und die Bilder oft martialisch waren.</a:t>
            </a:r>
            <a:endParaRPr lang="en-US" dirty="0"/>
          </a:p>
        </p:txBody>
      </p:sp>
    </p:spTree>
    <p:extLst>
      <p:ext uri="{BB962C8B-B14F-4D97-AF65-F5344CB8AC3E}">
        <p14:creationId xmlns:p14="http://schemas.microsoft.com/office/powerpoint/2010/main" val="2957681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27384"/>
            <a:ext cx="3058641" cy="5419408"/>
          </a:xfrm>
          <a:prstGeom prst="rect">
            <a:avLst/>
          </a:prstGeom>
        </p:spPr>
      </p:pic>
      <p:sp>
        <p:nvSpPr>
          <p:cNvPr id="6" name="TextBox 5"/>
          <p:cNvSpPr txBox="1"/>
          <p:nvPr/>
        </p:nvSpPr>
        <p:spPr>
          <a:xfrm>
            <a:off x="3347864" y="5662989"/>
            <a:ext cx="4896544" cy="923330"/>
          </a:xfrm>
          <a:prstGeom prst="rect">
            <a:avLst/>
          </a:prstGeom>
          <a:noFill/>
        </p:spPr>
        <p:txBody>
          <a:bodyPr wrap="square" rtlCol="0">
            <a:spAutoFit/>
          </a:bodyPr>
          <a:lstStyle/>
          <a:p>
            <a:r>
              <a:rPr lang="de-DE" dirty="0" smtClean="0"/>
              <a:t>Aber wir fanden auch ein ruhiges Kaffee in </a:t>
            </a:r>
            <a:r>
              <a:rPr lang="de-DE" dirty="0"/>
              <a:t>dem man sehr </a:t>
            </a:r>
            <a:r>
              <a:rPr lang="de-DE" dirty="0" smtClean="0"/>
              <a:t>gemütlich abseits der Pilgerpfade </a:t>
            </a:r>
            <a:r>
              <a:rPr lang="de-DE" dirty="0"/>
              <a:t>in der Altstadt verweilen konnte. </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 y="3645024"/>
            <a:ext cx="2788583" cy="319066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800" y="-27384"/>
            <a:ext cx="3312368" cy="541385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2551"/>
            <a:ext cx="2699792" cy="3632473"/>
          </a:xfrm>
          <a:prstGeom prst="rect">
            <a:avLst/>
          </a:prstGeom>
        </p:spPr>
      </p:pic>
    </p:spTree>
    <p:extLst>
      <p:ext uri="{BB962C8B-B14F-4D97-AF65-F5344CB8AC3E}">
        <p14:creationId xmlns:p14="http://schemas.microsoft.com/office/powerpoint/2010/main" val="31194915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 y="188640"/>
            <a:ext cx="2188860" cy="6336704"/>
          </a:xfrm>
        </p:spPr>
        <p:txBody>
          <a:bodyPr>
            <a:normAutofit fontScale="25000" lnSpcReduction="20000"/>
          </a:bodyPr>
          <a:lstStyle/>
          <a:p>
            <a:pPr marL="0" indent="0">
              <a:buNone/>
            </a:pPr>
            <a:r>
              <a:rPr lang="de-DE" sz="7200" dirty="0"/>
              <a:t>Wir </a:t>
            </a:r>
            <a:r>
              <a:rPr lang="de-DE" sz="7200" dirty="0" smtClean="0"/>
              <a:t>blieben abends  </a:t>
            </a:r>
            <a:r>
              <a:rPr lang="de-DE" sz="7200" dirty="0"/>
              <a:t>nicht </a:t>
            </a:r>
            <a:r>
              <a:rPr lang="de-DE" sz="7200" dirty="0" smtClean="0"/>
              <a:t>dort, </a:t>
            </a:r>
            <a:r>
              <a:rPr lang="de-DE" sz="7200" dirty="0"/>
              <a:t>sondern übernachteten irgendwo im Wald hinter </a:t>
            </a:r>
            <a:r>
              <a:rPr lang="de-DE" sz="7200" dirty="0" err="1" smtClean="0"/>
              <a:t>Lugo</a:t>
            </a:r>
            <a:r>
              <a:rPr lang="de-DE" sz="7200" dirty="0" smtClean="0"/>
              <a:t> </a:t>
            </a:r>
            <a:r>
              <a:rPr lang="de-DE" sz="7200" dirty="0"/>
              <a:t>und weiter ging es an die schönen Sandstrände im Norden an der spanischen </a:t>
            </a:r>
            <a:r>
              <a:rPr lang="de-DE" sz="7200" dirty="0" smtClean="0"/>
              <a:t>Atlantikküste bei </a:t>
            </a:r>
            <a:r>
              <a:rPr lang="de-DE" sz="7200" dirty="0" err="1" smtClean="0"/>
              <a:t>Gijon</a:t>
            </a:r>
            <a:r>
              <a:rPr lang="de-DE" sz="7200" dirty="0" smtClean="0"/>
              <a:t> und Oviedo, </a:t>
            </a:r>
            <a:r>
              <a:rPr lang="de-DE" sz="7200" dirty="0"/>
              <a:t>a</a:t>
            </a:r>
            <a:r>
              <a:rPr lang="de-DE" sz="7200" dirty="0" smtClean="0"/>
              <a:t>m 26.09. dem 16.Tag. Ideale Surferstände, obwohl hier nur ein Hund beim Surfen zu sehen ist. Oft gab es hübsche Kirchen und alte Gebäude auf den kleinen Straßen bis wir nach </a:t>
            </a:r>
            <a:r>
              <a:rPr lang="de-DE" sz="7200" dirty="0" err="1" smtClean="0"/>
              <a:t>Poo</a:t>
            </a:r>
            <a:r>
              <a:rPr lang="de-DE" sz="7200" dirty="0" smtClean="0"/>
              <a:t> kamen und mal wieder in einem sehr netten Hotel unterkamen, mit Blick aufs Meer und einer Bucht mit Platz für 2 kleine Hotels</a:t>
            </a:r>
            <a:endParaRPr lang="en-US" sz="7200"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116632"/>
            <a:ext cx="2643758" cy="352501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4356" y="101219"/>
            <a:ext cx="4147844" cy="354042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1738" y="3641642"/>
            <a:ext cx="2144238" cy="321635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6" y="4077072"/>
            <a:ext cx="4788024" cy="2202491"/>
          </a:xfrm>
          <a:prstGeom prst="rect">
            <a:avLst/>
          </a:prstGeom>
        </p:spPr>
      </p:pic>
    </p:spTree>
    <p:extLst>
      <p:ext uri="{BB962C8B-B14F-4D97-AF65-F5344CB8AC3E}">
        <p14:creationId xmlns:p14="http://schemas.microsoft.com/office/powerpoint/2010/main" val="2636009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3312368" cy="6264696"/>
          </a:xfrm>
        </p:spPr>
        <p:txBody>
          <a:bodyPr>
            <a:normAutofit fontScale="62500" lnSpcReduction="20000"/>
          </a:bodyPr>
          <a:lstStyle/>
          <a:p>
            <a:pPr marL="0" indent="0">
              <a:buNone/>
            </a:pPr>
            <a:r>
              <a:rPr lang="de-DE" dirty="0"/>
              <a:t>Die Fahrt des 1. Teils ging relativ schnell, da wir noch einige Strecke vor uns hatten, insgesamt ca. 5500 </a:t>
            </a:r>
            <a:r>
              <a:rPr lang="de-DE" dirty="0" smtClean="0"/>
              <a:t>km, </a:t>
            </a:r>
            <a:r>
              <a:rPr lang="de-DE" dirty="0"/>
              <a:t>dabei aber trotzdem relativ </a:t>
            </a:r>
            <a:r>
              <a:rPr lang="de-DE" dirty="0" smtClean="0"/>
              <a:t>entspannt, </a:t>
            </a:r>
            <a:r>
              <a:rPr lang="de-DE" dirty="0"/>
              <a:t>da wir große Städte mieden. </a:t>
            </a:r>
            <a:r>
              <a:rPr lang="de-DE" dirty="0" smtClean="0"/>
              <a:t>Das </a:t>
            </a:r>
            <a:r>
              <a:rPr lang="de-DE" dirty="0"/>
              <a:t>hatte zwar zur Folge, dass wir einige Strafzettel in Frankreich (und auch vor </a:t>
            </a:r>
            <a:r>
              <a:rPr lang="de-DE" dirty="0" smtClean="0"/>
              <a:t>Freiburg</a:t>
            </a:r>
            <a:r>
              <a:rPr lang="de-DE" dirty="0"/>
              <a:t>) </a:t>
            </a:r>
            <a:r>
              <a:rPr lang="de-DE" dirty="0" smtClean="0"/>
              <a:t>kassierten und </a:t>
            </a:r>
            <a:r>
              <a:rPr lang="de-DE" dirty="0"/>
              <a:t>zwar mit jeweils </a:t>
            </a:r>
            <a:r>
              <a:rPr lang="de-DE" dirty="0" smtClean="0"/>
              <a:t>3 bis 6 </a:t>
            </a:r>
            <a:r>
              <a:rPr lang="de-DE" dirty="0"/>
              <a:t>km überhöhter Geschwindigkeit. Das Fahren auf den französischen Landstraßen setzt eben erhöhte Aufmerksamkeit auf die ständig wechselnden Geschwindigkeitsbeschränkungen </a:t>
            </a:r>
            <a:r>
              <a:rPr lang="de-DE" dirty="0" smtClean="0"/>
              <a:t>voraus (mal </a:t>
            </a:r>
            <a:r>
              <a:rPr lang="de-DE" dirty="0"/>
              <a:t>30, mal 50, mal 80, mal 100</a:t>
            </a:r>
            <a:r>
              <a:rPr lang="de-DE" dirty="0" smtClean="0"/>
              <a:t>). Auf der Autobahn hätten wir Ähnliches gezahlt und weniger gesehen. </a:t>
            </a:r>
            <a:endParaRPr lang="en-US" dirty="0"/>
          </a:p>
          <a:p>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4424" y="116632"/>
            <a:ext cx="5207487" cy="3868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483165" y="4561584"/>
            <a:ext cx="2022163" cy="923330"/>
          </a:xfrm>
          <a:prstGeom prst="rect">
            <a:avLst/>
          </a:prstGeom>
          <a:noFill/>
        </p:spPr>
        <p:txBody>
          <a:bodyPr wrap="square" rtlCol="0">
            <a:spAutoFit/>
          </a:bodyPr>
          <a:lstStyle/>
          <a:p>
            <a:pPr algn="ctr"/>
            <a:r>
              <a:rPr lang="de-DE" dirty="0" err="1" smtClean="0"/>
              <a:t>Autun</a:t>
            </a:r>
            <a:r>
              <a:rPr lang="de-DE" dirty="0" smtClean="0"/>
              <a:t>, die Kathedrale </a:t>
            </a:r>
            <a:r>
              <a:rPr lang="de-DE" dirty="0" err="1" smtClean="0"/>
              <a:t>St.Lazare</a:t>
            </a:r>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4903" y="3953200"/>
            <a:ext cx="1588262" cy="290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5328" y="3985520"/>
            <a:ext cx="1648943" cy="2872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42237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54364" y="1"/>
            <a:ext cx="5340085" cy="4005064"/>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50958"/>
            <a:ext cx="5076056" cy="380704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62" y="188640"/>
            <a:ext cx="3613273" cy="2709955"/>
          </a:xfrm>
          <a:prstGeom prst="rect">
            <a:avLst/>
          </a:prstGeom>
        </p:spPr>
      </p:pic>
      <p:sp>
        <p:nvSpPr>
          <p:cNvPr id="2" name="TextBox 1"/>
          <p:cNvSpPr txBox="1"/>
          <p:nvPr/>
        </p:nvSpPr>
        <p:spPr>
          <a:xfrm>
            <a:off x="5364088" y="4437112"/>
            <a:ext cx="3096344" cy="369332"/>
          </a:xfrm>
          <a:prstGeom prst="rect">
            <a:avLst/>
          </a:prstGeom>
          <a:noFill/>
        </p:spPr>
        <p:txBody>
          <a:bodyPr wrap="square" rtlCol="0">
            <a:spAutoFit/>
          </a:bodyPr>
          <a:lstStyle/>
          <a:p>
            <a:r>
              <a:rPr lang="de-DE" dirty="0" smtClean="0"/>
              <a:t>Die </a:t>
            </a:r>
            <a:r>
              <a:rPr lang="de-DE" dirty="0" err="1" smtClean="0"/>
              <a:t>Surferstrände</a:t>
            </a:r>
            <a:r>
              <a:rPr lang="de-DE" dirty="0" smtClean="0"/>
              <a:t> bei </a:t>
            </a:r>
            <a:r>
              <a:rPr lang="de-DE" dirty="0" err="1" smtClean="0"/>
              <a:t>Orviedo</a:t>
            </a:r>
            <a:endParaRPr lang="en-US" dirty="0"/>
          </a:p>
        </p:txBody>
      </p:sp>
    </p:spTree>
    <p:extLst>
      <p:ext uri="{BB962C8B-B14F-4D97-AF65-F5344CB8AC3E}">
        <p14:creationId xmlns:p14="http://schemas.microsoft.com/office/powerpoint/2010/main" val="10352796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902"/>
            <a:ext cx="6940602" cy="312807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61523"/>
            <a:ext cx="5008081" cy="3307837"/>
          </a:xfrm>
          <a:prstGeom prst="rect">
            <a:avLst/>
          </a:prstGeom>
        </p:spPr>
      </p:pic>
      <p:sp>
        <p:nvSpPr>
          <p:cNvPr id="7" name="TextBox 6"/>
          <p:cNvSpPr txBox="1"/>
          <p:nvPr/>
        </p:nvSpPr>
        <p:spPr>
          <a:xfrm>
            <a:off x="6940602" y="548680"/>
            <a:ext cx="2203398" cy="2031325"/>
          </a:xfrm>
          <a:prstGeom prst="rect">
            <a:avLst/>
          </a:prstGeom>
          <a:noFill/>
        </p:spPr>
        <p:txBody>
          <a:bodyPr wrap="square" rtlCol="0">
            <a:spAutoFit/>
          </a:bodyPr>
          <a:lstStyle/>
          <a:p>
            <a:r>
              <a:rPr lang="de-DE" dirty="0" smtClean="0"/>
              <a:t>Unterwegs über Land bieten sich immer kleine Cafés, Restaurants zur (für uns als Deutsche erstaunlich günstigen) Einkehr an</a:t>
            </a:r>
            <a:endParaRPr lang="de-DE" dirty="0"/>
          </a:p>
        </p:txBody>
      </p:sp>
      <p:sp>
        <p:nvSpPr>
          <p:cNvPr id="8" name="TextBox 7"/>
          <p:cNvSpPr txBox="1"/>
          <p:nvPr/>
        </p:nvSpPr>
        <p:spPr>
          <a:xfrm>
            <a:off x="5508104" y="3573016"/>
            <a:ext cx="3024336" cy="2862322"/>
          </a:xfrm>
          <a:prstGeom prst="rect">
            <a:avLst/>
          </a:prstGeom>
          <a:noFill/>
        </p:spPr>
        <p:txBody>
          <a:bodyPr wrap="square" rtlCol="0">
            <a:spAutoFit/>
          </a:bodyPr>
          <a:lstStyle/>
          <a:p>
            <a:r>
              <a:rPr lang="de-DE" dirty="0" smtClean="0"/>
              <a:t>Angekommen in </a:t>
            </a:r>
            <a:r>
              <a:rPr lang="de-DE" dirty="0" err="1" smtClean="0"/>
              <a:t>Poo</a:t>
            </a:r>
            <a:r>
              <a:rPr lang="de-DE" dirty="0" smtClean="0"/>
              <a:t> bei </a:t>
            </a:r>
            <a:r>
              <a:rPr lang="de-DE" dirty="0" err="1" smtClean="0"/>
              <a:t>Llanes</a:t>
            </a:r>
            <a:r>
              <a:rPr lang="de-DE" dirty="0" smtClean="0"/>
              <a:t> fanden wir eine sehr hübsche Pension mit einer super netten Wirtin, die in 3. Generation das Hotel („</a:t>
            </a:r>
            <a:r>
              <a:rPr lang="de-DE" dirty="0" err="1" smtClean="0"/>
              <a:t>Rocamar</a:t>
            </a:r>
            <a:r>
              <a:rPr lang="de-DE" dirty="0" smtClean="0"/>
              <a:t>“) betrieb. Der Strand und die Ria (Flussmündung) ins Meer überblickte man vom Zimmer aus</a:t>
            </a:r>
            <a:endParaRPr lang="de-DE" dirty="0"/>
          </a:p>
        </p:txBody>
      </p:sp>
    </p:spTree>
    <p:extLst>
      <p:ext uri="{BB962C8B-B14F-4D97-AF65-F5344CB8AC3E}">
        <p14:creationId xmlns:p14="http://schemas.microsoft.com/office/powerpoint/2010/main" val="13943320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3024051"/>
            <a:ext cx="8229600" cy="378561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6989" y="-15173"/>
            <a:ext cx="6607009" cy="3039224"/>
          </a:xfrm>
          <a:prstGeom prst="rect">
            <a:avLst/>
          </a:prstGeom>
        </p:spPr>
      </p:pic>
      <p:sp>
        <p:nvSpPr>
          <p:cNvPr id="6" name="TextBox 5"/>
          <p:cNvSpPr txBox="1"/>
          <p:nvPr/>
        </p:nvSpPr>
        <p:spPr>
          <a:xfrm>
            <a:off x="323528" y="260648"/>
            <a:ext cx="2016224" cy="2308324"/>
          </a:xfrm>
          <a:prstGeom prst="rect">
            <a:avLst/>
          </a:prstGeom>
          <a:noFill/>
        </p:spPr>
        <p:txBody>
          <a:bodyPr wrap="square" rtlCol="0">
            <a:spAutoFit/>
          </a:bodyPr>
          <a:lstStyle/>
          <a:p>
            <a:r>
              <a:rPr lang="de-DE" dirty="0" smtClean="0"/>
              <a:t>Ein sehr schöner Platz und unser letzter Hotelaufenthalt am 26.09., am 16.Tag vor der Rückfahrt durch Frankreich nach München</a:t>
            </a:r>
            <a:endParaRPr lang="en-US" dirty="0"/>
          </a:p>
        </p:txBody>
      </p:sp>
    </p:spTree>
    <p:extLst>
      <p:ext uri="{BB962C8B-B14F-4D97-AF65-F5344CB8AC3E}">
        <p14:creationId xmlns:p14="http://schemas.microsoft.com/office/powerpoint/2010/main" val="35314018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32272" y="3136596"/>
            <a:ext cx="8090008" cy="3721404"/>
          </a:xfrm>
        </p:spPr>
      </p:pic>
      <p:sp>
        <p:nvSpPr>
          <p:cNvPr id="5" name="TextBox 4"/>
          <p:cNvSpPr txBox="1"/>
          <p:nvPr/>
        </p:nvSpPr>
        <p:spPr>
          <a:xfrm>
            <a:off x="7308304" y="332656"/>
            <a:ext cx="1834504" cy="1200329"/>
          </a:xfrm>
          <a:prstGeom prst="rect">
            <a:avLst/>
          </a:prstGeom>
          <a:noFill/>
        </p:spPr>
        <p:txBody>
          <a:bodyPr wrap="square" rtlCol="0">
            <a:spAutoFit/>
          </a:bodyPr>
          <a:lstStyle/>
          <a:p>
            <a:pPr algn="ctr"/>
            <a:r>
              <a:rPr lang="de-DE" dirty="0" smtClean="0"/>
              <a:t>Die Bucht in </a:t>
            </a:r>
            <a:r>
              <a:rPr lang="de-DE" dirty="0" err="1" smtClean="0"/>
              <a:t>Poo</a:t>
            </a:r>
            <a:r>
              <a:rPr lang="de-DE" dirty="0" smtClean="0"/>
              <a:t> bei </a:t>
            </a:r>
            <a:r>
              <a:rPr lang="de-DE" dirty="0" err="1" smtClean="0"/>
              <a:t>Llanes</a:t>
            </a:r>
            <a:r>
              <a:rPr lang="de-DE" dirty="0" smtClean="0"/>
              <a:t>, Blick aus dem Pensionsfenster</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7020272" cy="3163980"/>
          </a:xfrm>
          <a:prstGeom prst="rect">
            <a:avLst/>
          </a:prstGeom>
        </p:spPr>
      </p:pic>
    </p:spTree>
    <p:extLst>
      <p:ext uri="{BB962C8B-B14F-4D97-AF65-F5344CB8AC3E}">
        <p14:creationId xmlns:p14="http://schemas.microsoft.com/office/powerpoint/2010/main" val="4818631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9392"/>
            <a:ext cx="8229600" cy="1143000"/>
          </a:xfrm>
        </p:spPr>
        <p:txBody>
          <a:bodyPr>
            <a:normAutofit/>
          </a:bodyPr>
          <a:lstStyle/>
          <a:p>
            <a:r>
              <a:rPr lang="de-DE" sz="1800" dirty="0" smtClean="0"/>
              <a:t>Sehr schöne aber auch zügige Rückfahrt durch Frankreich</a:t>
            </a:r>
            <a:endParaRPr lang="en-US" sz="1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83" y="836712"/>
            <a:ext cx="9021200" cy="5472608"/>
          </a:xfrm>
        </p:spPr>
      </p:pic>
      <p:sp>
        <p:nvSpPr>
          <p:cNvPr id="5" name="TextBox 4"/>
          <p:cNvSpPr txBox="1"/>
          <p:nvPr/>
        </p:nvSpPr>
        <p:spPr>
          <a:xfrm>
            <a:off x="899592" y="1700808"/>
            <a:ext cx="2880320" cy="523220"/>
          </a:xfrm>
          <a:prstGeom prst="rect">
            <a:avLst/>
          </a:prstGeom>
          <a:noFill/>
        </p:spPr>
        <p:txBody>
          <a:bodyPr wrap="square" rtlCol="0">
            <a:spAutoFit/>
          </a:bodyPr>
          <a:lstStyle/>
          <a:p>
            <a:r>
              <a:rPr lang="de-DE" sz="2800" dirty="0">
                <a:solidFill>
                  <a:srgbClr val="FFFF00"/>
                </a:solidFill>
              </a:rPr>
              <a:t>3</a:t>
            </a:r>
            <a:r>
              <a:rPr lang="de-DE" sz="2800" dirty="0" smtClean="0">
                <a:solidFill>
                  <a:srgbClr val="FFFF00"/>
                </a:solidFill>
              </a:rPr>
              <a:t>. Teil der Reise</a:t>
            </a:r>
            <a:endParaRPr lang="en-US" sz="2800" dirty="0">
              <a:solidFill>
                <a:srgbClr val="FFFF00"/>
              </a:solidFill>
            </a:endParaRPr>
          </a:p>
        </p:txBody>
      </p:sp>
    </p:spTree>
    <p:extLst>
      <p:ext uri="{BB962C8B-B14F-4D97-AF65-F5344CB8AC3E}">
        <p14:creationId xmlns:p14="http://schemas.microsoft.com/office/powerpoint/2010/main" val="37391017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392"/>
            <a:ext cx="3923928" cy="6858000"/>
          </a:xfrm>
        </p:spPr>
        <p:txBody>
          <a:bodyPr>
            <a:normAutofit fontScale="40000" lnSpcReduction="20000"/>
          </a:bodyPr>
          <a:lstStyle/>
          <a:p>
            <a:pPr marL="0" indent="0">
              <a:buNone/>
            </a:pPr>
            <a:r>
              <a:rPr lang="de-DE" sz="4500" dirty="0"/>
              <a:t>Bei der Übernachtung in der Nähe von D</a:t>
            </a:r>
            <a:r>
              <a:rPr lang="de-DE" sz="4500" dirty="0" smtClean="0"/>
              <a:t>ax </a:t>
            </a:r>
            <a:r>
              <a:rPr lang="de-DE" sz="4500" dirty="0"/>
              <a:t>am 16 Tag </a:t>
            </a:r>
            <a:r>
              <a:rPr lang="de-DE" sz="4500" dirty="0" smtClean="0"/>
              <a:t>erwartete </a:t>
            </a:r>
            <a:r>
              <a:rPr lang="de-DE" sz="4500" dirty="0"/>
              <a:t>uns allerdings ein ziemlich überraschendes Erlebnis. Nachdem wir ein sehr ruhigen Platz in der Nähe der Grenze gefunden </a:t>
            </a:r>
            <a:r>
              <a:rPr lang="de-DE" sz="4500" dirty="0" smtClean="0"/>
              <a:t>hatte, </a:t>
            </a:r>
            <a:r>
              <a:rPr lang="de-DE" sz="4500" dirty="0"/>
              <a:t>bemerkten wir zahlreiche Hubschrauber die mehrfach über uns </a:t>
            </a:r>
            <a:r>
              <a:rPr lang="de-DE" sz="4500" dirty="0" smtClean="0"/>
              <a:t>kreisten. Mit </a:t>
            </a:r>
            <a:r>
              <a:rPr lang="de-DE" sz="4500" dirty="0"/>
              <a:t>der Dunkelheit erwarteten wir natürlich das Ende dieser </a:t>
            </a:r>
            <a:r>
              <a:rPr lang="de-DE" sz="4500" dirty="0" smtClean="0"/>
              <a:t>Hubschrauber Flüge </a:t>
            </a:r>
            <a:r>
              <a:rPr lang="de-DE" sz="4500" dirty="0"/>
              <a:t>und wir hatten auch recht. Nachdem wir </a:t>
            </a:r>
            <a:r>
              <a:rPr lang="de-DE" sz="4500" dirty="0" smtClean="0"/>
              <a:t>gemütlich zu </a:t>
            </a:r>
            <a:r>
              <a:rPr lang="de-DE" sz="4500" dirty="0"/>
              <a:t>Abend gegessen </a:t>
            </a:r>
            <a:r>
              <a:rPr lang="de-DE" sz="4500" dirty="0" smtClean="0"/>
              <a:t>hatten, </a:t>
            </a:r>
            <a:r>
              <a:rPr lang="de-DE" sz="4500" dirty="0"/>
              <a:t>kam es aber zu einer Art Razzia von zwei </a:t>
            </a:r>
            <a:r>
              <a:rPr lang="de-DE" sz="4500" dirty="0" smtClean="0"/>
              <a:t>Last-Autos, </a:t>
            </a:r>
            <a:r>
              <a:rPr lang="de-DE" sz="4500" dirty="0"/>
              <a:t>die </a:t>
            </a:r>
            <a:r>
              <a:rPr lang="de-DE" sz="4500" dirty="0" smtClean="0"/>
              <a:t>noch sehr </a:t>
            </a:r>
            <a:r>
              <a:rPr lang="de-DE" sz="4500" dirty="0"/>
              <a:t>zügig </a:t>
            </a:r>
            <a:r>
              <a:rPr lang="de-DE" sz="4500" dirty="0" smtClean="0"/>
              <a:t>in kleiner Entfernung an </a:t>
            </a:r>
            <a:r>
              <a:rPr lang="de-DE" sz="4500" dirty="0"/>
              <a:t>uns vorbei fuhren und dann kam noch ein weiteres Auto nach einer gewissen Zeit und blieb </a:t>
            </a:r>
            <a:r>
              <a:rPr lang="de-DE" sz="4500" dirty="0" smtClean="0"/>
              <a:t>direkt vor </a:t>
            </a:r>
            <a:r>
              <a:rPr lang="de-DE" sz="4500" dirty="0"/>
              <a:t>unserem Auto </a:t>
            </a:r>
            <a:r>
              <a:rPr lang="de-DE" sz="4500" dirty="0" smtClean="0"/>
              <a:t>stehen, </a:t>
            </a:r>
            <a:r>
              <a:rPr lang="de-DE" sz="4500" dirty="0"/>
              <a:t>leuchtet es </a:t>
            </a:r>
            <a:r>
              <a:rPr lang="de-DE" sz="4500" dirty="0" smtClean="0"/>
              <a:t>an, </a:t>
            </a:r>
            <a:r>
              <a:rPr lang="de-DE" sz="4500" dirty="0"/>
              <a:t>bemerkte dann </a:t>
            </a:r>
            <a:r>
              <a:rPr lang="de-DE" sz="4500" dirty="0" smtClean="0"/>
              <a:t>wohl die </a:t>
            </a:r>
            <a:r>
              <a:rPr lang="de-DE" sz="4500" dirty="0"/>
              <a:t>deutsche Nummer und </a:t>
            </a:r>
            <a:r>
              <a:rPr lang="de-DE" sz="4500" dirty="0" smtClean="0"/>
              <a:t>fuhr </a:t>
            </a:r>
            <a:r>
              <a:rPr lang="de-DE" sz="4500" dirty="0"/>
              <a:t>unverrichteter Dinge wieder weiter. Von allen diesen Dingen habe </a:t>
            </a:r>
            <a:r>
              <a:rPr lang="de-DE" sz="4500" dirty="0" smtClean="0"/>
              <a:t>ich, </a:t>
            </a:r>
            <a:r>
              <a:rPr lang="de-DE" sz="4500" dirty="0"/>
              <a:t>Klaus, </a:t>
            </a:r>
            <a:r>
              <a:rPr lang="de-DE" sz="4500" smtClean="0"/>
              <a:t>wenig mitbekommen, </a:t>
            </a:r>
            <a:r>
              <a:rPr lang="de-DE" sz="4500" dirty="0"/>
              <a:t>da ich geschlafen habe aber R</a:t>
            </a:r>
            <a:r>
              <a:rPr lang="de-DE" sz="4500" dirty="0" smtClean="0"/>
              <a:t>egina </a:t>
            </a:r>
            <a:r>
              <a:rPr lang="de-DE" sz="4500" dirty="0"/>
              <a:t>hat das alles sehr gewissenhaft verfolgt. Es handelte sich höchstwahrscheinlich </a:t>
            </a:r>
            <a:r>
              <a:rPr lang="de-DE" sz="4500" dirty="0" smtClean="0"/>
              <a:t>um eine </a:t>
            </a:r>
            <a:r>
              <a:rPr lang="de-DE" sz="4500" dirty="0"/>
              <a:t>S</a:t>
            </a:r>
            <a:r>
              <a:rPr lang="de-DE" sz="4500" dirty="0" smtClean="0"/>
              <a:t>chleierfahndung </a:t>
            </a:r>
            <a:r>
              <a:rPr lang="de-DE" sz="4500" dirty="0"/>
              <a:t>der französischen </a:t>
            </a:r>
            <a:r>
              <a:rPr lang="de-DE" sz="4500" dirty="0" smtClean="0"/>
              <a:t>Grenzwächter </a:t>
            </a:r>
            <a:r>
              <a:rPr lang="de-DE" sz="4500" dirty="0"/>
              <a:t>die eine </a:t>
            </a:r>
            <a:r>
              <a:rPr lang="de-DE" sz="4500" dirty="0" smtClean="0"/>
              <a:t>Schleusergruppe vermutet hatten.</a:t>
            </a:r>
          </a:p>
          <a:p>
            <a:pPr marL="0" indent="0">
              <a:buNone/>
            </a:pPr>
            <a:r>
              <a:rPr lang="de-DE" dirty="0" smtClean="0"/>
              <a:t>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0094" y="38512"/>
            <a:ext cx="5084306" cy="2858531"/>
          </a:xfrm>
          <a:prstGeom prst="rect">
            <a:avLst/>
          </a:prstGeom>
        </p:spPr>
      </p:pic>
      <p:sp>
        <p:nvSpPr>
          <p:cNvPr id="6" name="TextBox 5"/>
          <p:cNvSpPr txBox="1"/>
          <p:nvPr/>
        </p:nvSpPr>
        <p:spPr>
          <a:xfrm>
            <a:off x="4427984" y="2906171"/>
            <a:ext cx="4104456" cy="369332"/>
          </a:xfrm>
          <a:prstGeom prst="rect">
            <a:avLst/>
          </a:prstGeom>
          <a:noFill/>
        </p:spPr>
        <p:txBody>
          <a:bodyPr wrap="square" rtlCol="0">
            <a:spAutoFit/>
          </a:bodyPr>
          <a:lstStyle/>
          <a:p>
            <a:r>
              <a:rPr lang="de-DE" dirty="0" smtClean="0"/>
              <a:t>Im Wald bei Dax</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3558810"/>
            <a:ext cx="5220072" cy="2352601"/>
          </a:xfrm>
          <a:prstGeom prst="rect">
            <a:avLst/>
          </a:prstGeom>
        </p:spPr>
      </p:pic>
      <p:sp>
        <p:nvSpPr>
          <p:cNvPr id="8" name="TextBox 7"/>
          <p:cNvSpPr txBox="1"/>
          <p:nvPr/>
        </p:nvSpPr>
        <p:spPr>
          <a:xfrm>
            <a:off x="4433569" y="5957190"/>
            <a:ext cx="4104456" cy="369332"/>
          </a:xfrm>
          <a:prstGeom prst="rect">
            <a:avLst/>
          </a:prstGeom>
          <a:noFill/>
        </p:spPr>
        <p:txBody>
          <a:bodyPr wrap="square" rtlCol="0">
            <a:spAutoFit/>
          </a:bodyPr>
          <a:lstStyle/>
          <a:p>
            <a:r>
              <a:rPr lang="de-DE" dirty="0" smtClean="0"/>
              <a:t>Fast schon in Deutschland</a:t>
            </a:r>
            <a:endParaRPr lang="en-US" dirty="0"/>
          </a:p>
        </p:txBody>
      </p:sp>
    </p:spTree>
    <p:extLst>
      <p:ext uri="{BB962C8B-B14F-4D97-AF65-F5344CB8AC3E}">
        <p14:creationId xmlns:p14="http://schemas.microsoft.com/office/powerpoint/2010/main" val="13815582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2592288" cy="6504724"/>
          </a:xfrm>
        </p:spPr>
        <p:txBody>
          <a:bodyPr>
            <a:normAutofit/>
          </a:bodyPr>
          <a:lstStyle/>
          <a:p>
            <a:pPr marL="0" indent="0">
              <a:buNone/>
            </a:pPr>
            <a:r>
              <a:rPr lang="de-DE" sz="1800" dirty="0"/>
              <a:t>D</a:t>
            </a:r>
            <a:r>
              <a:rPr lang="de-DE" sz="1800" dirty="0" smtClean="0"/>
              <a:t>amit </a:t>
            </a:r>
            <a:r>
              <a:rPr lang="de-DE" sz="1800" dirty="0"/>
              <a:t>endeten aber auch die aufregenden Dinge </a:t>
            </a:r>
            <a:r>
              <a:rPr lang="de-DE" sz="1800" dirty="0" smtClean="0"/>
              <a:t> </a:t>
            </a:r>
            <a:r>
              <a:rPr lang="de-DE" sz="1800" dirty="0"/>
              <a:t>unsere Reise und die Straßen durch die Frankreich waren wirklich von ausgesprochener Schönheit </a:t>
            </a:r>
            <a:r>
              <a:rPr lang="de-DE" sz="1800" dirty="0" smtClean="0"/>
              <a:t>(Auvergne, </a:t>
            </a:r>
            <a:r>
              <a:rPr lang="de-DE" sz="1800" dirty="0" err="1" smtClean="0"/>
              <a:t>Département</a:t>
            </a:r>
            <a:r>
              <a:rPr lang="de-DE" sz="1800" dirty="0" smtClean="0"/>
              <a:t> de Lot) und </a:t>
            </a:r>
            <a:r>
              <a:rPr lang="de-DE" sz="1800" dirty="0"/>
              <a:t>die Orte ebenfalls kleine Orte die auch zum Teil eine Historie hatten wie das nächste Foto das an einem Massaker der </a:t>
            </a:r>
            <a:r>
              <a:rPr lang="de-DE" sz="1800" dirty="0" smtClean="0"/>
              <a:t>deutschen Waffen SS </a:t>
            </a:r>
            <a:r>
              <a:rPr lang="de-DE" sz="1800" dirty="0"/>
              <a:t>in im Süden </a:t>
            </a:r>
            <a:r>
              <a:rPr lang="de-DE" sz="1800" dirty="0" smtClean="0"/>
              <a:t>Frankreichs </a:t>
            </a:r>
            <a:r>
              <a:rPr lang="de-DE" sz="1800" dirty="0"/>
              <a:t>(</a:t>
            </a:r>
            <a:r>
              <a:rPr lang="de-DE" sz="1800" dirty="0" err="1"/>
              <a:t>Frayssinet</a:t>
            </a:r>
            <a:r>
              <a:rPr lang="de-DE" sz="1800" dirty="0"/>
              <a:t>-le-</a:t>
            </a:r>
            <a:r>
              <a:rPr lang="de-DE" sz="1800" dirty="0" err="1"/>
              <a:t>Gélat</a:t>
            </a:r>
            <a:r>
              <a:rPr lang="de-DE" sz="1800" dirty="0"/>
              <a:t>) erinnerte. </a:t>
            </a:r>
            <a:r>
              <a:rPr lang="de-DE" sz="1800" dirty="0" smtClean="0"/>
              <a:t> Hier die Kirche von </a:t>
            </a:r>
            <a:r>
              <a:rPr lang="de-DE" sz="1800" dirty="0" err="1" smtClean="0"/>
              <a:t>Frayssinet</a:t>
            </a:r>
            <a:r>
              <a:rPr lang="de-DE" sz="1800" dirty="0" smtClean="0"/>
              <a:t> mit Denkmal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831806" y="776705"/>
            <a:ext cx="7008779" cy="5256584"/>
          </a:xfrm>
          <a:prstGeom prst="rect">
            <a:avLst/>
          </a:prstGeom>
        </p:spPr>
      </p:pic>
    </p:spTree>
    <p:extLst>
      <p:ext uri="{BB962C8B-B14F-4D97-AF65-F5344CB8AC3E}">
        <p14:creationId xmlns:p14="http://schemas.microsoft.com/office/powerpoint/2010/main" val="15218986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8561" y="2492896"/>
            <a:ext cx="7383431" cy="4195451"/>
          </a:xfrm>
          <a:prstGeom prst="rect">
            <a:avLst/>
          </a:prstGeom>
        </p:spPr>
      </p:pic>
      <p:sp>
        <p:nvSpPr>
          <p:cNvPr id="2" name="TextBox 1"/>
          <p:cNvSpPr txBox="1"/>
          <p:nvPr/>
        </p:nvSpPr>
        <p:spPr>
          <a:xfrm>
            <a:off x="0" y="2291973"/>
            <a:ext cx="1688561" cy="3693319"/>
          </a:xfrm>
          <a:prstGeom prst="rect">
            <a:avLst/>
          </a:prstGeom>
          <a:noFill/>
        </p:spPr>
        <p:txBody>
          <a:bodyPr wrap="square" rtlCol="0">
            <a:spAutoFit/>
          </a:bodyPr>
          <a:lstStyle/>
          <a:p>
            <a:r>
              <a:rPr lang="de-DE" dirty="0"/>
              <a:t>Die Zeiten sind friedlicher und wir hoffen dass es so bleibt und Reisen im ebenfalls friedlichen Europa  möglich sind.</a:t>
            </a:r>
          </a:p>
          <a:p>
            <a:r>
              <a:rPr lang="de-DE" dirty="0" smtClean="0"/>
              <a:t>Fahrt durchs ländliche Frankreich, sehr lohnenswert</a:t>
            </a:r>
            <a:endParaRPr lang="de-DE"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877" y="260647"/>
            <a:ext cx="2195039" cy="2031325"/>
          </a:xfrm>
          <a:prstGeom prst="rect">
            <a:avLst/>
          </a:prstGeom>
        </p:spPr>
      </p:pic>
      <p:sp>
        <p:nvSpPr>
          <p:cNvPr id="6" name="TextBox 5"/>
          <p:cNvSpPr txBox="1"/>
          <p:nvPr/>
        </p:nvSpPr>
        <p:spPr>
          <a:xfrm>
            <a:off x="2411760" y="260648"/>
            <a:ext cx="6192688" cy="2031325"/>
          </a:xfrm>
          <a:prstGeom prst="rect">
            <a:avLst/>
          </a:prstGeom>
          <a:noFill/>
        </p:spPr>
        <p:txBody>
          <a:bodyPr wrap="square" rtlCol="0">
            <a:spAutoFit/>
          </a:bodyPr>
          <a:lstStyle/>
          <a:p>
            <a:r>
              <a:rPr lang="de-DE" dirty="0"/>
              <a:t>Am 21. Mai 1944 erschienen drei Kolonnen der 2. SS-Panzer-Division „Das Reich“ unter Führung des SS-Sturmführers Otto-Erich Kahn. Nachdem ein deutscher Soldat in einem Haus getötet wurde, erhängten die Soldaten eine Achtzigjährige sowie deren beiden Nichten. Eine weitere Frau wurde erschossen. Schließlich wählten die SS-Männer zehn Männer aus und erschossen </a:t>
            </a:r>
            <a:r>
              <a:rPr lang="de-DE" dirty="0" smtClean="0"/>
              <a:t>sie (</a:t>
            </a:r>
            <a:r>
              <a:rPr lang="de-DE" dirty="0" err="1" smtClean="0"/>
              <a:t>Quell:Wiki</a:t>
            </a:r>
            <a:r>
              <a:rPr lang="de-DE" dirty="0" smtClean="0"/>
              <a:t>)</a:t>
            </a:r>
            <a:endParaRPr lang="en-US" dirty="0"/>
          </a:p>
        </p:txBody>
      </p:sp>
    </p:spTree>
    <p:extLst>
      <p:ext uri="{BB962C8B-B14F-4D97-AF65-F5344CB8AC3E}">
        <p14:creationId xmlns:p14="http://schemas.microsoft.com/office/powerpoint/2010/main" val="22227163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1916832"/>
            <a:ext cx="1368152" cy="1944216"/>
          </a:xfrm>
        </p:spPr>
        <p:txBody>
          <a:bodyPr>
            <a:normAutofit/>
          </a:bodyPr>
          <a:lstStyle/>
          <a:p>
            <a:r>
              <a:rPr lang="de-DE" sz="1800" dirty="0" smtClean="0"/>
              <a:t>Die befestigte Mühle aus dem 12. Jahrhundert in </a:t>
            </a:r>
            <a:r>
              <a:rPr lang="de-DE" sz="1800" dirty="0" err="1" smtClean="0"/>
              <a:t>Barbaste</a:t>
            </a:r>
            <a:endParaRPr lang="en-US" sz="1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7510" y="116632"/>
            <a:ext cx="7826956" cy="3600400"/>
          </a:xfrm>
        </p:spPr>
      </p:pic>
      <p:sp>
        <p:nvSpPr>
          <p:cNvPr id="3" name="TextBox 2"/>
          <p:cNvSpPr txBox="1"/>
          <p:nvPr/>
        </p:nvSpPr>
        <p:spPr>
          <a:xfrm>
            <a:off x="179512" y="4005064"/>
            <a:ext cx="8640960" cy="2862322"/>
          </a:xfrm>
          <a:prstGeom prst="rect">
            <a:avLst/>
          </a:prstGeom>
          <a:noFill/>
        </p:spPr>
        <p:txBody>
          <a:bodyPr wrap="square" rtlCol="0">
            <a:spAutoFit/>
          </a:bodyPr>
          <a:lstStyle/>
          <a:p>
            <a:r>
              <a:rPr lang="de-DE" dirty="0" smtClean="0"/>
              <a:t>Auf einer</a:t>
            </a:r>
            <a:r>
              <a:rPr lang="de-DE" dirty="0"/>
              <a:t> </a:t>
            </a:r>
            <a:r>
              <a:rPr lang="de-DE" dirty="0" err="1"/>
              <a:t>gallo</a:t>
            </a:r>
            <a:r>
              <a:rPr lang="de-DE" dirty="0"/>
              <a:t>-römischen Straße zwischen den Pyrenäen und der Garonne, wurde bereits im 12. Jahrhundert eine romanische Brücke mit zehn Bögen über die </a:t>
            </a:r>
            <a:r>
              <a:rPr lang="de-DE" dirty="0" err="1"/>
              <a:t>Gélise</a:t>
            </a:r>
            <a:r>
              <a:rPr lang="de-DE" dirty="0"/>
              <a:t> erbaut. Ein Jahrhundert später wurde eine mit Türmen befestigte Wassermühle von den örtlichen Herren errichtet. Sie hat einen quadratischen Grundriss von 15 m Seitenlänge und ist von vier </a:t>
            </a:r>
            <a:r>
              <a:rPr lang="de-DE" dirty="0" err="1"/>
              <a:t>zinnenbewehrten</a:t>
            </a:r>
            <a:r>
              <a:rPr lang="de-DE" dirty="0"/>
              <a:t> quadratischen Türmen von etwa 29 m Höhe flankiert. Da sie nahe der Brücke liegt, wurde sie auch als Festung für die Einhebung der Maut genutzt. Im 16. und 17. Jahrhundert war sie mehr Schloss als Mühle und wurde häufig vom französischen König Henri IV., der aus der Familie </a:t>
            </a:r>
            <a:r>
              <a:rPr lang="de-DE" dirty="0" err="1"/>
              <a:t>d’Albret</a:t>
            </a:r>
            <a:r>
              <a:rPr lang="de-DE" dirty="0"/>
              <a:t> hervorging und Besitzer der Mühle wurde, auf der Durchreise und auf der Jagd besucht. </a:t>
            </a:r>
          </a:p>
          <a:p>
            <a:endParaRPr lang="en-US" dirty="0"/>
          </a:p>
        </p:txBody>
      </p:sp>
      <p:sp>
        <p:nvSpPr>
          <p:cNvPr id="5" name="TextBox 4"/>
          <p:cNvSpPr txBox="1"/>
          <p:nvPr/>
        </p:nvSpPr>
        <p:spPr>
          <a:xfrm>
            <a:off x="35496" y="332656"/>
            <a:ext cx="1296144" cy="1477328"/>
          </a:xfrm>
          <a:prstGeom prst="rect">
            <a:avLst/>
          </a:prstGeom>
          <a:noFill/>
        </p:spPr>
        <p:txBody>
          <a:bodyPr wrap="square" rtlCol="0">
            <a:spAutoFit/>
          </a:bodyPr>
          <a:lstStyle/>
          <a:p>
            <a:r>
              <a:rPr lang="de-DE" dirty="0" smtClean="0"/>
              <a:t>Weitere Highlights im ländlichen Frankreich</a:t>
            </a:r>
            <a:endParaRPr lang="de-DE" dirty="0"/>
          </a:p>
        </p:txBody>
      </p:sp>
    </p:spTree>
    <p:extLst>
      <p:ext uri="{BB962C8B-B14F-4D97-AF65-F5344CB8AC3E}">
        <p14:creationId xmlns:p14="http://schemas.microsoft.com/office/powerpoint/2010/main" val="8662135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47" y="116632"/>
            <a:ext cx="1296144" cy="1200329"/>
          </a:xfrm>
          <a:prstGeom prst="rect">
            <a:avLst/>
          </a:prstGeom>
          <a:noFill/>
        </p:spPr>
        <p:txBody>
          <a:bodyPr wrap="square" rtlCol="0">
            <a:spAutoFit/>
          </a:bodyPr>
          <a:lstStyle/>
          <a:p>
            <a:r>
              <a:rPr lang="de-DE" dirty="0" smtClean="0"/>
              <a:t>Und weiter geht‘s  im ländlichen Frankreich</a:t>
            </a:r>
            <a:endParaRPr lang="de-D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1467339"/>
            <a:ext cx="3621863" cy="537321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3622" y="2639381"/>
            <a:ext cx="2760378" cy="420117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7744" y="-51173"/>
            <a:ext cx="5364088" cy="3624189"/>
          </a:xfrm>
          <a:prstGeom prst="rect">
            <a:avLst/>
          </a:prstGeom>
        </p:spPr>
      </p:pic>
      <p:sp>
        <p:nvSpPr>
          <p:cNvPr id="8" name="TextBox 7"/>
          <p:cNvSpPr txBox="1"/>
          <p:nvPr/>
        </p:nvSpPr>
        <p:spPr>
          <a:xfrm>
            <a:off x="3779912" y="3645024"/>
            <a:ext cx="1296144" cy="2585323"/>
          </a:xfrm>
          <a:prstGeom prst="rect">
            <a:avLst/>
          </a:prstGeom>
          <a:noFill/>
        </p:spPr>
        <p:txBody>
          <a:bodyPr wrap="square" rtlCol="0">
            <a:spAutoFit/>
          </a:bodyPr>
          <a:lstStyle/>
          <a:p>
            <a:r>
              <a:rPr lang="de-DE" dirty="0" smtClean="0"/>
              <a:t>.. Mit gewieften Hunden oder Strafe zahlenden Bürgern. Jedenfalls lohnte es sich</a:t>
            </a:r>
            <a:endParaRPr lang="de-DE" dirty="0"/>
          </a:p>
        </p:txBody>
      </p:sp>
    </p:spTree>
    <p:extLst>
      <p:ext uri="{BB962C8B-B14F-4D97-AF65-F5344CB8AC3E}">
        <p14:creationId xmlns:p14="http://schemas.microsoft.com/office/powerpoint/2010/main" val="2931601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6632"/>
            <a:ext cx="3466728" cy="6624736"/>
          </a:xfrm>
        </p:spPr>
        <p:txBody>
          <a:bodyPr>
            <a:normAutofit fontScale="55000" lnSpcReduction="20000"/>
          </a:bodyPr>
          <a:lstStyle/>
          <a:p>
            <a:pPr marL="0" indent="0">
              <a:buNone/>
            </a:pPr>
            <a:r>
              <a:rPr lang="de-DE" dirty="0"/>
              <a:t>Am 12. 09, 1. Übernachtung im Auto im Wald vor Freiburg, sehr entspannt. Die Fahrt über Titisee und Höllental stellte sich aber als eher als Trip durch Touristen Highlights </a:t>
            </a:r>
            <a:r>
              <a:rPr lang="de-DE" dirty="0" smtClean="0"/>
              <a:t>heraus. </a:t>
            </a:r>
            <a:r>
              <a:rPr lang="de-DE" dirty="0"/>
              <a:t>Diesen Trip kürzten wir </a:t>
            </a:r>
            <a:r>
              <a:rPr lang="de-DE" dirty="0" smtClean="0"/>
              <a:t>dann zeitlich </a:t>
            </a:r>
            <a:r>
              <a:rPr lang="de-DE" dirty="0"/>
              <a:t>gerne ab (vielleicht zu hastig, sie </a:t>
            </a:r>
            <a:r>
              <a:rPr lang="de-DE" dirty="0" smtClean="0"/>
              <a:t>oben )</a:t>
            </a:r>
            <a:endParaRPr lang="en-US" dirty="0"/>
          </a:p>
          <a:p>
            <a:pPr marL="0" indent="0">
              <a:buNone/>
            </a:pPr>
            <a:r>
              <a:rPr lang="de-DE" dirty="0"/>
              <a:t>13.09. 2.Übernachtung in </a:t>
            </a:r>
            <a:r>
              <a:rPr lang="de-DE" dirty="0" err="1"/>
              <a:t>Autun</a:t>
            </a:r>
            <a:r>
              <a:rPr lang="de-DE" dirty="0"/>
              <a:t>. Nach heftigem Regen beschlossen wir, ein Hotel zu suchen, fanden auch eins, wohl eine Absteige für Durchreisende, Werbung machte hauptsächlich der niedrige Zimmerpreis  Das Restaurant machte euch nicht den attraktivsten Eindruck, daher gemütliches Picknick im nahegelegenen Park bei mittlerweile besserem </a:t>
            </a:r>
            <a:r>
              <a:rPr lang="de-DE" dirty="0" smtClean="0"/>
              <a:t>Wetter.  </a:t>
            </a:r>
            <a:r>
              <a:rPr lang="de-DE" dirty="0"/>
              <a:t>In </a:t>
            </a:r>
            <a:r>
              <a:rPr lang="de-DE" dirty="0" err="1"/>
              <a:t>Autun</a:t>
            </a:r>
            <a:r>
              <a:rPr lang="de-DE" dirty="0"/>
              <a:t> gab’s dann einiges zu </a:t>
            </a:r>
            <a:r>
              <a:rPr lang="de-DE" dirty="0" smtClean="0"/>
              <a:t>sehen:</a:t>
            </a:r>
          </a:p>
          <a:p>
            <a:pPr marL="0" indent="0">
              <a:buNone/>
            </a:pPr>
            <a:r>
              <a:rPr lang="de-DE" dirty="0" smtClean="0"/>
              <a:t>Römische Überbleibsel, Naturdenkmäler,</a:t>
            </a:r>
            <a:r>
              <a:rPr lang="en-US" dirty="0" smtClean="0"/>
              <a:t> </a:t>
            </a:r>
            <a:r>
              <a:rPr lang="de-DE" dirty="0" smtClean="0"/>
              <a:t>mittelalterliche, sehenswerte Stadt </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6260" y="116632"/>
            <a:ext cx="3635896" cy="2726922"/>
          </a:xfrm>
          <a:prstGeom prst="rect">
            <a:avLst/>
          </a:prstGeom>
        </p:spPr>
      </p:pic>
      <p:sp>
        <p:nvSpPr>
          <p:cNvPr id="9" name="TextBox 8"/>
          <p:cNvSpPr txBox="1"/>
          <p:nvPr/>
        </p:nvSpPr>
        <p:spPr>
          <a:xfrm>
            <a:off x="4211960" y="2843554"/>
            <a:ext cx="1728192" cy="646331"/>
          </a:xfrm>
          <a:prstGeom prst="rect">
            <a:avLst/>
          </a:prstGeom>
          <a:noFill/>
        </p:spPr>
        <p:txBody>
          <a:bodyPr wrap="square" rtlCol="0">
            <a:spAutoFit/>
          </a:bodyPr>
          <a:lstStyle/>
          <a:p>
            <a:pPr algn="ctr"/>
            <a:r>
              <a:rPr lang="de-DE" dirty="0" smtClean="0"/>
              <a:t>Römisches Amphitheater</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574195" y="3288196"/>
            <a:ext cx="4079775" cy="3059831"/>
          </a:xfrm>
          <a:prstGeom prst="rect">
            <a:avLst/>
          </a:prstGeom>
        </p:spPr>
      </p:pic>
      <p:sp>
        <p:nvSpPr>
          <p:cNvPr id="15" name="TextBox 14"/>
          <p:cNvSpPr txBox="1"/>
          <p:nvPr/>
        </p:nvSpPr>
        <p:spPr>
          <a:xfrm>
            <a:off x="3829050" y="3933056"/>
            <a:ext cx="2197154" cy="2862322"/>
          </a:xfrm>
          <a:prstGeom prst="rect">
            <a:avLst/>
          </a:prstGeom>
          <a:noFill/>
        </p:spPr>
        <p:txBody>
          <a:bodyPr wrap="square" rtlCol="0">
            <a:spAutoFit/>
          </a:bodyPr>
          <a:lstStyle/>
          <a:p>
            <a:pPr algn="ctr"/>
            <a:r>
              <a:rPr lang="de-DE" dirty="0"/>
              <a:t>Die Pyramide von </a:t>
            </a:r>
            <a:r>
              <a:rPr lang="de-DE" dirty="0" err="1"/>
              <a:t>Couhard</a:t>
            </a:r>
            <a:r>
              <a:rPr lang="de-DE" dirty="0"/>
              <a:t>, </a:t>
            </a:r>
            <a:r>
              <a:rPr lang="de-DE" dirty="0" smtClean="0"/>
              <a:t>künstlich angelegt, ein Mausoleum der römischen Stadt </a:t>
            </a:r>
            <a:r>
              <a:rPr lang="de-DE" dirty="0" err="1" smtClean="0"/>
              <a:t>Augustodunum</a:t>
            </a:r>
            <a:r>
              <a:rPr lang="de-DE" dirty="0" smtClean="0"/>
              <a:t> aus dem 2. Jahrhundert , schön gelegen,  heute keine </a:t>
            </a:r>
            <a:r>
              <a:rPr lang="de-DE" dirty="0" err="1" smtClean="0"/>
              <a:t>Nekroplole</a:t>
            </a:r>
            <a:r>
              <a:rPr lang="de-DE" dirty="0" smtClean="0"/>
              <a:t> mehr  </a:t>
            </a:r>
            <a:endParaRPr lang="en-US" dirty="0"/>
          </a:p>
        </p:txBody>
      </p:sp>
    </p:spTree>
    <p:extLst>
      <p:ext uri="{BB962C8B-B14F-4D97-AF65-F5344CB8AC3E}">
        <p14:creationId xmlns:p14="http://schemas.microsoft.com/office/powerpoint/2010/main" val="12455460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a:bodyPr>
          <a:lstStyle/>
          <a:p>
            <a:r>
              <a:rPr lang="de-DE" sz="6600" dirty="0" smtClean="0"/>
              <a:t>Ende</a:t>
            </a:r>
            <a:endParaRPr lang="en-US" sz="66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32856"/>
            <a:ext cx="9144000" cy="4206240"/>
          </a:xfrm>
          <a:prstGeom prst="rect">
            <a:avLst/>
          </a:prstGeom>
        </p:spPr>
      </p:pic>
    </p:spTree>
    <p:extLst>
      <p:ext uri="{BB962C8B-B14F-4D97-AF65-F5344CB8AC3E}">
        <p14:creationId xmlns:p14="http://schemas.microsoft.com/office/powerpoint/2010/main" val="4199866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88640"/>
            <a:ext cx="2232247" cy="358732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188640"/>
            <a:ext cx="5652120" cy="254736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2758957"/>
            <a:ext cx="2339752" cy="398678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234" y="3936530"/>
            <a:ext cx="4860031" cy="2921470"/>
          </a:xfrm>
          <a:prstGeom prst="rect">
            <a:avLst/>
          </a:prstGeom>
        </p:spPr>
      </p:pic>
      <p:sp>
        <p:nvSpPr>
          <p:cNvPr id="9" name="TextBox 8"/>
          <p:cNvSpPr txBox="1"/>
          <p:nvPr/>
        </p:nvSpPr>
        <p:spPr>
          <a:xfrm>
            <a:off x="3419872" y="3068960"/>
            <a:ext cx="2520280" cy="369332"/>
          </a:xfrm>
          <a:prstGeom prst="rect">
            <a:avLst/>
          </a:prstGeom>
          <a:noFill/>
        </p:spPr>
        <p:txBody>
          <a:bodyPr wrap="square" rtlCol="0">
            <a:spAutoFit/>
          </a:bodyPr>
          <a:lstStyle/>
          <a:p>
            <a:r>
              <a:rPr lang="de-DE" dirty="0" err="1" smtClean="0"/>
              <a:t>Autun</a:t>
            </a:r>
            <a:r>
              <a:rPr lang="de-DE" dirty="0" smtClean="0"/>
              <a:t> und Umgebung</a:t>
            </a:r>
            <a:endParaRPr lang="en-US" dirty="0"/>
          </a:p>
        </p:txBody>
      </p:sp>
    </p:spTree>
    <p:extLst>
      <p:ext uri="{BB962C8B-B14F-4D97-AF65-F5344CB8AC3E}">
        <p14:creationId xmlns:p14="http://schemas.microsoft.com/office/powerpoint/2010/main" val="2097218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4176464" cy="2575245"/>
          </a:xfrm>
        </p:spPr>
        <p:txBody>
          <a:bodyPr>
            <a:noAutofit/>
          </a:bodyPr>
          <a:lstStyle/>
          <a:p>
            <a:pPr marL="0" indent="0">
              <a:buNone/>
            </a:pPr>
            <a:r>
              <a:rPr lang="de-DE" sz="1800" dirty="0"/>
              <a:t>14.09. 4.Tag bis 17.09.7.Tag</a:t>
            </a:r>
            <a:endParaRPr lang="en-US" sz="1800" dirty="0"/>
          </a:p>
          <a:p>
            <a:pPr marL="0" indent="0">
              <a:buNone/>
            </a:pPr>
            <a:r>
              <a:rPr lang="de-DE" sz="1800" dirty="0"/>
              <a:t>Die folgenden Fahrten gingen ziemlich reibungslos vonstatten wir </a:t>
            </a:r>
            <a:r>
              <a:rPr lang="de-DE" sz="1800" dirty="0" smtClean="0"/>
              <a:t>fanden </a:t>
            </a:r>
            <a:r>
              <a:rPr lang="de-DE" sz="1800" dirty="0"/>
              <a:t>noch meistens sehr schöne Schlafgelegenheiten </a:t>
            </a:r>
            <a:r>
              <a:rPr lang="de-DE" sz="1800" dirty="0" smtClean="0"/>
              <a:t>und fuhren recht entspannt (abgesehen von den </a:t>
            </a:r>
            <a:r>
              <a:rPr lang="de-DE" sz="1800" dirty="0"/>
              <a:t>späteren Strafzettel s.o.) Wir (d.h. Regina) hatten allerdings das Pech , dass sie im Hotel von </a:t>
            </a:r>
            <a:r>
              <a:rPr lang="de-DE" sz="1800" dirty="0" err="1"/>
              <a:t>Autun</a:t>
            </a:r>
            <a:r>
              <a:rPr lang="de-DE" sz="1800" dirty="0"/>
              <a:t> von mehreren Wanzenbissen heimgesucht wurde. </a:t>
            </a:r>
            <a:endParaRPr lang="en-US" sz="1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32656"/>
            <a:ext cx="4412103" cy="2311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6423" y="2674672"/>
            <a:ext cx="3503138" cy="3975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2834579"/>
            <a:ext cx="3300556" cy="232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9512" y="5173164"/>
            <a:ext cx="4752528" cy="1477328"/>
          </a:xfrm>
          <a:prstGeom prst="rect">
            <a:avLst/>
          </a:prstGeom>
          <a:noFill/>
        </p:spPr>
        <p:txBody>
          <a:bodyPr wrap="square" rtlCol="0">
            <a:spAutoFit/>
          </a:bodyPr>
          <a:lstStyle/>
          <a:p>
            <a:r>
              <a:rPr lang="de-DE" dirty="0"/>
              <a:t>Das ist aber in Frankreich relativ günstig weil es an den großen Supermärkten </a:t>
            </a:r>
            <a:r>
              <a:rPr lang="de-DE" dirty="0" err="1"/>
              <a:t>Intermarché</a:t>
            </a:r>
            <a:r>
              <a:rPr lang="de-DE" dirty="0"/>
              <a:t>,  Carrefour etc. so eine Art von Selbstbedienungs-Waschsalon </a:t>
            </a:r>
            <a:r>
              <a:rPr lang="de-DE" dirty="0" smtClean="0"/>
              <a:t>gibt, </a:t>
            </a:r>
            <a:r>
              <a:rPr lang="de-DE" dirty="0"/>
              <a:t>da braucht man auch keine Waschmittel und so weiter. </a:t>
            </a:r>
            <a:endParaRPr lang="en-US" dirty="0"/>
          </a:p>
        </p:txBody>
      </p:sp>
      <p:sp>
        <p:nvSpPr>
          <p:cNvPr id="7" name="TextBox 6"/>
          <p:cNvSpPr txBox="1"/>
          <p:nvPr/>
        </p:nvSpPr>
        <p:spPr>
          <a:xfrm>
            <a:off x="179512" y="2834579"/>
            <a:ext cx="2160240" cy="2308324"/>
          </a:xfrm>
          <a:prstGeom prst="rect">
            <a:avLst/>
          </a:prstGeom>
          <a:noFill/>
        </p:spPr>
        <p:txBody>
          <a:bodyPr wrap="square" rtlCol="0">
            <a:spAutoFit/>
          </a:bodyPr>
          <a:lstStyle/>
          <a:p>
            <a:r>
              <a:rPr lang="de-DE" dirty="0"/>
              <a:t>Das führt dazu, dass wir unterwegs viel gewaschen haben bis dann alle Tierchen unsere auch gemeinsamen Schlafunterlagen verlassen haben. </a:t>
            </a:r>
            <a:endParaRPr lang="en-US" dirty="0"/>
          </a:p>
        </p:txBody>
      </p:sp>
    </p:spTree>
    <p:extLst>
      <p:ext uri="{BB962C8B-B14F-4D97-AF65-F5344CB8AC3E}">
        <p14:creationId xmlns:p14="http://schemas.microsoft.com/office/powerpoint/2010/main" val="1833036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5" y="44624"/>
            <a:ext cx="5760640" cy="335553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5816" y="44624"/>
            <a:ext cx="3275314" cy="537321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7505" y="2874710"/>
            <a:ext cx="2448271" cy="398328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1391" y="3382739"/>
            <a:ext cx="2284188" cy="3457845"/>
          </a:xfrm>
          <a:prstGeom prst="rect">
            <a:avLst/>
          </a:prstGeom>
        </p:spPr>
      </p:pic>
      <p:sp>
        <p:nvSpPr>
          <p:cNvPr id="8" name="TextBox 7"/>
          <p:cNvSpPr txBox="1"/>
          <p:nvPr/>
        </p:nvSpPr>
        <p:spPr>
          <a:xfrm>
            <a:off x="6228184" y="5805264"/>
            <a:ext cx="2304256" cy="646331"/>
          </a:xfrm>
          <a:prstGeom prst="rect">
            <a:avLst/>
          </a:prstGeom>
          <a:noFill/>
        </p:spPr>
        <p:txBody>
          <a:bodyPr wrap="square" rtlCol="0">
            <a:spAutoFit/>
          </a:bodyPr>
          <a:lstStyle/>
          <a:p>
            <a:r>
              <a:rPr lang="de-DE" dirty="0" smtClean="0"/>
              <a:t>Unterwegs im ländlichen Frankreich</a:t>
            </a:r>
            <a:endParaRPr lang="en-US" dirty="0"/>
          </a:p>
        </p:txBody>
      </p:sp>
    </p:spTree>
    <p:extLst>
      <p:ext uri="{BB962C8B-B14F-4D97-AF65-F5344CB8AC3E}">
        <p14:creationId xmlns:p14="http://schemas.microsoft.com/office/powerpoint/2010/main" val="3543153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07504" y="116632"/>
            <a:ext cx="3528392" cy="4464496"/>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7200" dirty="0" smtClean="0"/>
              <a:t>Da kommen noch ein paar Bilder von Übernachtungen bei Moulin, </a:t>
            </a:r>
            <a:r>
              <a:rPr lang="de-DE" sz="7200" dirty="0" err="1" smtClean="0"/>
              <a:t>Gueret</a:t>
            </a:r>
            <a:r>
              <a:rPr lang="de-DE" sz="7200" dirty="0" smtClean="0"/>
              <a:t> etc. auf dem Weg nach Spanien. Man sieht dass es eigentlich alles relativ gemütlich und leer ist,.. </a:t>
            </a:r>
            <a:r>
              <a:rPr lang="de-DE" sz="7200" dirty="0"/>
              <a:t>a</a:t>
            </a:r>
            <a:r>
              <a:rPr lang="de-DE" sz="7200" dirty="0" smtClean="0"/>
              <a:t>b und zu ein Schloss, eine Kathedrale, mal eine mittelalterliche Stadt. </a:t>
            </a:r>
            <a:r>
              <a:rPr lang="de-DE" sz="7200" dirty="0"/>
              <a:t>Die Fahrt ging dann über die Pyrenäen durch einen relativ </a:t>
            </a:r>
            <a:r>
              <a:rPr lang="de-DE" sz="7200" dirty="0" smtClean="0"/>
              <a:t>neuen, langen </a:t>
            </a:r>
            <a:r>
              <a:rPr lang="de-DE" sz="7200" dirty="0"/>
              <a:t>Tunnel de </a:t>
            </a:r>
            <a:r>
              <a:rPr lang="de-DE" sz="7200" dirty="0" err="1"/>
              <a:t>Somport</a:t>
            </a:r>
            <a:r>
              <a:rPr lang="de-DE" sz="7200" dirty="0"/>
              <a:t> (9 km), der </a:t>
            </a:r>
            <a:r>
              <a:rPr lang="de-DE" sz="7200" dirty="0" smtClean="0"/>
              <a:t>mitten durch </a:t>
            </a:r>
            <a:r>
              <a:rPr lang="de-DE" sz="7200" dirty="0"/>
              <a:t>die </a:t>
            </a:r>
            <a:r>
              <a:rPr lang="de-DE" sz="7200" dirty="0" smtClean="0"/>
              <a:t>Pyrenäen führt. Im Nachhinein </a:t>
            </a:r>
            <a:r>
              <a:rPr lang="de-DE" sz="7200" dirty="0"/>
              <a:t>konnte man </a:t>
            </a:r>
            <a:r>
              <a:rPr lang="de-DE" sz="7200" dirty="0" smtClean="0"/>
              <a:t>nachlesen, </a:t>
            </a:r>
            <a:r>
              <a:rPr lang="de-DE" sz="7200" dirty="0"/>
              <a:t>dass dieser Tunnel aus Umweltschutzgründen umstritten war, denn möglicherweise könnte er viel Verkehr anziehen. Wir konnten das nicht bestätigen, war ziemlich leer und ohne </a:t>
            </a:r>
            <a:r>
              <a:rPr lang="de-DE" sz="7200" dirty="0" smtClean="0"/>
              <a:t>fast Lastwagen.</a:t>
            </a:r>
            <a:endParaRPr lang="en-US" sz="7200" dirty="0"/>
          </a:p>
          <a:p>
            <a:pPr marL="0" indent="0">
              <a:buFont typeface="Arial" panose="020B0604020202020204" pitchFamily="34" charset="0"/>
              <a:buNone/>
            </a:pPr>
            <a:endParaRPr lang="en-US" sz="1900" dirty="0" smtClean="0"/>
          </a:p>
          <a:p>
            <a:pPr marL="0" indent="0">
              <a:buFont typeface="Arial" panose="020B0604020202020204" pitchFamily="34" charset="0"/>
              <a:buNone/>
            </a:pP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9294" y="260648"/>
            <a:ext cx="5004008" cy="3753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581128"/>
            <a:ext cx="3193834" cy="2090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9294" y="4056299"/>
            <a:ext cx="4400860" cy="2615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8013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600"/>
            <a:ext cx="6876256" cy="4768552"/>
          </a:xfrm>
        </p:spPr>
        <p:txBody>
          <a:bodyPr>
            <a:normAutofit fontScale="92500"/>
          </a:bodyPr>
          <a:lstStyle/>
          <a:p>
            <a:pPr marL="0" indent="0">
              <a:buNone/>
            </a:pPr>
            <a:r>
              <a:rPr lang="de-DE" sz="1800" dirty="0" smtClean="0"/>
              <a:t>Auf </a:t>
            </a:r>
            <a:r>
              <a:rPr lang="de-DE" sz="1800" dirty="0"/>
              <a:t>der spanischen Seite </a:t>
            </a:r>
            <a:r>
              <a:rPr lang="de-DE" sz="1800" dirty="0" smtClean="0"/>
              <a:t>angekommen war es </a:t>
            </a:r>
            <a:r>
              <a:rPr lang="de-DE" sz="1800" dirty="0"/>
              <a:t>das zweite (und letzte) Mal das es geregnet hat Hier  haben wir an der </a:t>
            </a:r>
            <a:r>
              <a:rPr lang="de-DE" sz="1800" dirty="0" err="1" smtClean="0"/>
              <a:t>Embalse</a:t>
            </a:r>
            <a:r>
              <a:rPr lang="de-DE" sz="1800" dirty="0" smtClean="0"/>
              <a:t> </a:t>
            </a:r>
            <a:r>
              <a:rPr lang="de-DE" sz="1800" dirty="0"/>
              <a:t>de </a:t>
            </a:r>
            <a:r>
              <a:rPr lang="de-DE" sz="1800" dirty="0" err="1"/>
              <a:t>Yesa</a:t>
            </a:r>
            <a:r>
              <a:rPr lang="de-DE" sz="1800" dirty="0"/>
              <a:t> übernachtet und das war </a:t>
            </a:r>
            <a:r>
              <a:rPr lang="de-DE" sz="1800" dirty="0" smtClean="0"/>
              <a:t>ein </a:t>
            </a:r>
            <a:r>
              <a:rPr lang="de-DE" sz="1800" dirty="0"/>
              <a:t>sehr schöner </a:t>
            </a:r>
            <a:r>
              <a:rPr lang="de-DE" sz="1800" dirty="0" smtClean="0"/>
              <a:t>Platz. Aber </a:t>
            </a:r>
            <a:r>
              <a:rPr lang="de-DE" sz="1800" dirty="0"/>
              <a:t>wir wurden ja auch erstmal mit </a:t>
            </a:r>
            <a:r>
              <a:rPr lang="de-DE" sz="1800" dirty="0" smtClean="0"/>
              <a:t>dem später </a:t>
            </a:r>
            <a:r>
              <a:rPr lang="de-DE" sz="1800" dirty="0"/>
              <a:t>häufigen Phänomen in Spanien konfrontiert </a:t>
            </a:r>
            <a:r>
              <a:rPr lang="de-DE" sz="1800" dirty="0" smtClean="0"/>
              <a:t>, nämlich </a:t>
            </a:r>
            <a:r>
              <a:rPr lang="de-DE" sz="1800" dirty="0"/>
              <a:t>den Pilger nach Santiago, die morgens an unserem wilden Campingplatz vorbei kamen.  Wir sahen  später </a:t>
            </a:r>
            <a:r>
              <a:rPr lang="de-DE" sz="1800" dirty="0" smtClean="0"/>
              <a:t>, dass </a:t>
            </a:r>
            <a:r>
              <a:rPr lang="de-DE" sz="1800" dirty="0"/>
              <a:t>dies der Pilgerpfad war. Trotzdem gab es keinerlei Beeinträchtigung durch die zwei pilgernden Wanderer und wir fuhren dann weiter nach Pamplona um dort unsere Waschungen weiter zu führen. Pamplona war übrigens en richtiger Pilger Hotspot, Treffpunkte, Herbergen, alles für den Pilger </a:t>
            </a:r>
            <a:r>
              <a:rPr lang="de-DE" sz="1800" dirty="0" smtClean="0"/>
              <a:t>oder </a:t>
            </a:r>
            <a:r>
              <a:rPr lang="de-DE" sz="1800" dirty="0"/>
              <a:t>die </a:t>
            </a:r>
            <a:r>
              <a:rPr lang="de-DE" sz="1800" dirty="0" smtClean="0"/>
              <a:t>Pilgerin und </a:t>
            </a:r>
            <a:r>
              <a:rPr lang="de-DE" sz="1800" dirty="0"/>
              <a:t>kam dann am 7 und 8 Tag in die „</a:t>
            </a:r>
            <a:r>
              <a:rPr lang="de-DE" sz="1800" dirty="0" err="1"/>
              <a:t>Bardenas</a:t>
            </a:r>
            <a:r>
              <a:rPr lang="de-DE" sz="1800" dirty="0"/>
              <a:t> Reales“, in </a:t>
            </a:r>
            <a:r>
              <a:rPr lang="de-DE" sz="1800" dirty="0" smtClean="0"/>
              <a:t>den </a:t>
            </a:r>
            <a:r>
              <a:rPr lang="de-DE" sz="1800" dirty="0"/>
              <a:t>Ort </a:t>
            </a:r>
            <a:r>
              <a:rPr lang="de-DE" sz="1800" dirty="0" err="1" smtClean="0"/>
              <a:t>Arguedas</a:t>
            </a:r>
            <a:r>
              <a:rPr lang="de-DE" sz="1800" dirty="0" smtClean="0"/>
              <a:t> an. Die </a:t>
            </a:r>
            <a:r>
              <a:rPr lang="de-DE" sz="1800" dirty="0" err="1" smtClean="0"/>
              <a:t>Bardenas</a:t>
            </a:r>
            <a:r>
              <a:rPr lang="de-DE" sz="1800" dirty="0" smtClean="0"/>
              <a:t> waren unser </a:t>
            </a:r>
            <a:r>
              <a:rPr lang="de-DE" sz="1800" dirty="0"/>
              <a:t>erstes </a:t>
            </a:r>
            <a:r>
              <a:rPr lang="de-DE" sz="1800" dirty="0" smtClean="0"/>
              <a:t>geplantes Reiseziel </a:t>
            </a:r>
            <a:r>
              <a:rPr lang="de-DE" sz="1800" dirty="0"/>
              <a:t>und </a:t>
            </a:r>
            <a:r>
              <a:rPr lang="de-DE" sz="1800" dirty="0" smtClean="0"/>
              <a:t>wir kamen </a:t>
            </a:r>
            <a:r>
              <a:rPr lang="de-DE" sz="1800" dirty="0"/>
              <a:t>in einer sehr netten </a:t>
            </a:r>
            <a:r>
              <a:rPr lang="de-DE" sz="1800" dirty="0" smtClean="0"/>
              <a:t>Pension (</a:t>
            </a:r>
            <a:r>
              <a:rPr lang="de-DE" sz="1800" dirty="0" err="1"/>
              <a:t>Agroturismo</a:t>
            </a:r>
            <a:r>
              <a:rPr lang="de-DE" sz="1800" dirty="0"/>
              <a:t> „La </a:t>
            </a:r>
            <a:r>
              <a:rPr lang="de-DE" sz="1800" dirty="0" err="1"/>
              <a:t>Bardena</a:t>
            </a:r>
            <a:r>
              <a:rPr lang="de-DE" sz="1800" dirty="0"/>
              <a:t> Blanca“ </a:t>
            </a:r>
            <a:r>
              <a:rPr lang="de-DE" sz="1800" dirty="0" smtClean="0"/>
              <a:t>) unter</a:t>
            </a:r>
            <a:r>
              <a:rPr lang="de-DE" sz="1800" dirty="0"/>
              <a:t>. </a:t>
            </a:r>
            <a:r>
              <a:rPr lang="de-DE" sz="1800" dirty="0" smtClean="0"/>
              <a:t>Die Pension war eine Mischung aus Hotel und Jugendherberge (Frühstücksraum, Küche, Waschmaschine (!), Gemeinschaftsbad – super, ohne andere Gäste). Der </a:t>
            </a:r>
            <a:r>
              <a:rPr lang="de-DE" sz="1800" dirty="0"/>
              <a:t>Ort </a:t>
            </a:r>
            <a:r>
              <a:rPr lang="de-DE" sz="1800" dirty="0" err="1"/>
              <a:t>Arguedas</a:t>
            </a:r>
            <a:r>
              <a:rPr lang="de-DE" sz="1800" dirty="0"/>
              <a:t>  hatte dann auch so etwas wie Tourismus Infrastruktur, Open Air Restaurants auf der Plaza Central (sehr nett) etc. und dies erst seit 2015 wie uns berichtet </a:t>
            </a:r>
            <a:r>
              <a:rPr lang="de-DE" sz="1800" dirty="0" smtClean="0"/>
              <a:t>wurde.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05120"/>
            <a:ext cx="9144000" cy="2152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946913" y="5760"/>
            <a:ext cx="2016224" cy="2308324"/>
          </a:xfrm>
          <a:prstGeom prst="rect">
            <a:avLst/>
          </a:prstGeom>
          <a:noFill/>
        </p:spPr>
        <p:txBody>
          <a:bodyPr wrap="square" rtlCol="0">
            <a:spAutoFit/>
          </a:bodyPr>
          <a:lstStyle/>
          <a:p>
            <a:r>
              <a:rPr lang="de-DE" dirty="0" smtClean="0"/>
              <a:t>Die </a:t>
            </a:r>
            <a:r>
              <a:rPr lang="de-DE" dirty="0" err="1" smtClean="0"/>
              <a:t>Bardenas</a:t>
            </a:r>
            <a:r>
              <a:rPr lang="de-DE" dirty="0" smtClean="0"/>
              <a:t> Reales, eine </a:t>
            </a:r>
            <a:r>
              <a:rPr lang="de-DE" dirty="0"/>
              <a:t>Art Halbwüste  </a:t>
            </a:r>
            <a:r>
              <a:rPr lang="de-DE" dirty="0" smtClean="0"/>
              <a:t>im </a:t>
            </a:r>
            <a:r>
              <a:rPr lang="de-DE" dirty="0"/>
              <a:t>Süden der spanischen </a:t>
            </a:r>
            <a:r>
              <a:rPr lang="de-DE" dirty="0" smtClean="0"/>
              <a:t> Provinz Navarra</a:t>
            </a:r>
            <a:r>
              <a:rPr lang="de-DE" dirty="0"/>
              <a:t>, </a:t>
            </a:r>
            <a:r>
              <a:rPr lang="de-DE" dirty="0" smtClean="0"/>
              <a:t>415 km², </a:t>
            </a:r>
            <a:r>
              <a:rPr lang="de-DE" dirty="0"/>
              <a:t>trocken</a:t>
            </a:r>
            <a:r>
              <a:rPr lang="de-DE" dirty="0" smtClean="0"/>
              <a:t>, aber mit Feuchtgebieten</a:t>
            </a:r>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5369" y="2327983"/>
            <a:ext cx="2298631" cy="2251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3147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3231</TotalTime>
  <Words>1954</Words>
  <Application>Microsoft Office PowerPoint</Application>
  <PresentationFormat>On-screen Show (4:3)</PresentationFormat>
  <Paragraphs>65</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Regina und Klaus 12.September/3.Oktober 2023</vt:lpstr>
      <vt:lpstr>1. Teil der Reise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Mit dem Radl in den Bardenas R.</vt:lpstr>
      <vt:lpstr>PowerPoint Presentation</vt:lpstr>
      <vt:lpstr>PowerPoint Presentation</vt:lpstr>
      <vt:lpstr>Burgos, die Kathedrale (leider mit teurem Eintritt wie alle Kathedralen in Spanien) und Geier auf dem Weg nach Portugal (kostenlos)</vt:lpstr>
      <vt:lpstr>PowerPoint Presentation</vt:lpstr>
      <vt:lpstr>PowerPoint Presentation</vt:lpstr>
      <vt:lpstr>PowerPoint Presentation</vt:lpstr>
      <vt:lpstr>Estação de São Bento . Von hier geht‘s über die von Fußgängern und Eisenbahn gemeinsam genutzte Brücke. Das Bild auf den Douro ist von hier aufgenommen worden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Sehr schöne aber auch zügige Rückfahrt durch Frankreich</vt:lpstr>
      <vt:lpstr>PowerPoint Presentation</vt:lpstr>
      <vt:lpstr>PowerPoint Presentation</vt:lpstr>
      <vt:lpstr>PowerPoint Presentation</vt:lpstr>
      <vt:lpstr>Die befestigte Mühle aus dem 12. Jahrhundert in Barbaste</vt:lpstr>
      <vt:lpstr>PowerPoint Presentation</vt:lpstr>
      <vt:lpstr>Ende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Regina und Klaus 12.September/3.Oktober 2023</dc:title>
  <dc:creator>Klaus</dc:creator>
  <cp:lastModifiedBy>Klaus Roeder</cp:lastModifiedBy>
  <cp:revision>71</cp:revision>
  <dcterms:created xsi:type="dcterms:W3CDTF">2023-10-27T13:26:39Z</dcterms:created>
  <dcterms:modified xsi:type="dcterms:W3CDTF">2023-11-16T16:16:24Z</dcterms:modified>
</cp:coreProperties>
</file>