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7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36758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3115185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50051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509A02-B7F2-4634-B65A-0DFFEDBD93CE}"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552706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509A02-B7F2-4634-B65A-0DFFEDBD93CE}" type="datetimeFigureOut">
              <a:rPr lang="en-US" smtClean="0"/>
              <a:t>9/24/2022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09855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509A02-B7F2-4634-B65A-0DFFEDBD93CE}"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067282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509A02-B7F2-4634-B65A-0DFFEDBD93CE}" type="datetimeFigureOut">
              <a:rPr lang="en-US" smtClean="0"/>
              <a:t>9/24/2022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590349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09A02-B7F2-4634-B65A-0DFFEDBD93CE}" type="datetimeFigureOut">
              <a:rPr lang="en-US" smtClean="0"/>
              <a:t>9/24/2022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3901915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9A02-B7F2-4634-B65A-0DFFEDBD93CE}" type="datetimeFigureOut">
              <a:rPr lang="en-US" smtClean="0"/>
              <a:t>9/24/2022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43786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9A02-B7F2-4634-B65A-0DFFEDBD93CE}"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18457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09A02-B7F2-4634-B65A-0DFFEDBD93CE}" type="datetimeFigureOut">
              <a:rPr lang="en-US" smtClean="0"/>
              <a:t>9/24/2022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92C4F-0407-4D26-8936-2A7B90254AE0}" type="slidenum">
              <a:rPr lang="en-US" smtClean="0"/>
              <a:t>‹#›</a:t>
            </a:fld>
            <a:endParaRPr lang="en-US"/>
          </a:p>
        </p:txBody>
      </p:sp>
    </p:spTree>
    <p:extLst>
      <p:ext uri="{BB962C8B-B14F-4D97-AF65-F5344CB8AC3E}">
        <p14:creationId xmlns:p14="http://schemas.microsoft.com/office/powerpoint/2010/main" val="245296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09A02-B7F2-4634-B65A-0DFFEDBD93CE}" type="datetimeFigureOut">
              <a:rPr lang="en-US" smtClean="0"/>
              <a:t>9/24/2022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92C4F-0407-4D26-8936-2A7B90254AE0}" type="slidenum">
              <a:rPr lang="en-US" smtClean="0"/>
              <a:t>‹#›</a:t>
            </a:fld>
            <a:endParaRPr lang="en-US"/>
          </a:p>
        </p:txBody>
      </p:sp>
    </p:spTree>
    <p:extLst>
      <p:ext uri="{BB962C8B-B14F-4D97-AF65-F5344CB8AC3E}">
        <p14:creationId xmlns:p14="http://schemas.microsoft.com/office/powerpoint/2010/main" val="4033206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jpg"/><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de.wikipedia.org/wiki/Gebirgskrieg_1915&#8211;191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dirty="0" smtClean="0"/>
              <a:t>Fahrradtour </a:t>
            </a:r>
            <a:r>
              <a:rPr lang="de-DE" dirty="0"/>
              <a:t>nach Triest und </a:t>
            </a:r>
            <a:r>
              <a:rPr lang="de-DE" dirty="0" smtClean="0"/>
              <a:t>Venedig</a:t>
            </a:r>
            <a:endParaRPr lang="en-US" dirty="0"/>
          </a:p>
        </p:txBody>
      </p:sp>
      <p:sp>
        <p:nvSpPr>
          <p:cNvPr id="3" name="Subtitle 2"/>
          <p:cNvSpPr>
            <a:spLocks noGrp="1"/>
          </p:cNvSpPr>
          <p:nvPr>
            <p:ph type="subTitle" idx="1"/>
          </p:nvPr>
        </p:nvSpPr>
        <p:spPr/>
        <p:txBody>
          <a:bodyPr>
            <a:normAutofit fontScale="92500" lnSpcReduction="10000"/>
          </a:bodyPr>
          <a:lstStyle/>
          <a:p>
            <a:r>
              <a:rPr lang="de-DE" dirty="0" smtClean="0"/>
              <a:t>vom 22.7.22 bis zum 01.8.22 von München und Zugfahrten von München nach Lienz und zurück von Venedig nach München</a:t>
            </a:r>
            <a:endParaRPr lang="en-US" dirty="0"/>
          </a:p>
        </p:txBody>
      </p:sp>
    </p:spTree>
    <p:extLst>
      <p:ext uri="{BB962C8B-B14F-4D97-AF65-F5344CB8AC3E}">
        <p14:creationId xmlns:p14="http://schemas.microsoft.com/office/powerpoint/2010/main" val="1963810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95536" y="188640"/>
            <a:ext cx="3600400" cy="3096344"/>
          </a:xfrm>
          <a:prstGeom prst="rect">
            <a:avLst/>
          </a:prstGeom>
        </p:spPr>
      </p:pic>
      <p:pic>
        <p:nvPicPr>
          <p:cNvPr id="5" name="Picture 4"/>
          <p:cNvPicPr/>
          <p:nvPr/>
        </p:nvPicPr>
        <p:blipFill>
          <a:blip r:embed="rId3"/>
          <a:stretch>
            <a:fillRect/>
          </a:stretch>
        </p:blipFill>
        <p:spPr>
          <a:xfrm>
            <a:off x="251520" y="3429000"/>
            <a:ext cx="4360729" cy="3096344"/>
          </a:xfrm>
          <a:prstGeom prst="rect">
            <a:avLst/>
          </a:prstGeom>
        </p:spPr>
      </p:pic>
      <p:pic>
        <p:nvPicPr>
          <p:cNvPr id="6" name="Picture 5"/>
          <p:cNvPicPr/>
          <p:nvPr/>
        </p:nvPicPr>
        <p:blipFill>
          <a:blip r:embed="rId4"/>
          <a:stretch>
            <a:fillRect/>
          </a:stretch>
        </p:blipFill>
        <p:spPr>
          <a:xfrm>
            <a:off x="4355976" y="188640"/>
            <a:ext cx="3960440" cy="3024336"/>
          </a:xfrm>
          <a:prstGeom prst="rect">
            <a:avLst/>
          </a:prstGeom>
        </p:spPr>
      </p:pic>
      <p:sp>
        <p:nvSpPr>
          <p:cNvPr id="7" name="TextBox 6"/>
          <p:cNvSpPr txBox="1"/>
          <p:nvPr/>
        </p:nvSpPr>
        <p:spPr>
          <a:xfrm>
            <a:off x="5076056" y="5850864"/>
            <a:ext cx="2520280" cy="707886"/>
          </a:xfrm>
          <a:prstGeom prst="rect">
            <a:avLst/>
          </a:prstGeom>
          <a:noFill/>
        </p:spPr>
        <p:txBody>
          <a:bodyPr wrap="square" rtlCol="0">
            <a:spAutoFit/>
          </a:bodyPr>
          <a:lstStyle/>
          <a:p>
            <a:r>
              <a:rPr lang="de-DE" sz="2000" dirty="0" smtClean="0"/>
              <a:t>Kurz vor Udine am Tagliamento</a:t>
            </a:r>
            <a:endParaRPr lang="de-DE" sz="2000" dirty="0"/>
          </a:p>
        </p:txBody>
      </p:sp>
    </p:spTree>
    <p:extLst>
      <p:ext uri="{BB962C8B-B14F-4D97-AF65-F5344CB8AC3E}">
        <p14:creationId xmlns:p14="http://schemas.microsoft.com/office/powerpoint/2010/main" val="1678667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25.7.</a:t>
            </a:r>
            <a:endParaRPr lang="en-US" sz="3200" dirty="0"/>
          </a:p>
        </p:txBody>
      </p:sp>
      <p:pic>
        <p:nvPicPr>
          <p:cNvPr id="7171" name="Picture 3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32" y="784713"/>
            <a:ext cx="2208245" cy="165618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2761771" y="782213"/>
            <a:ext cx="26547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Morgenstunde, noch etwas zerknautscht. Nach dem Frühstück hoffentlich besser </a:t>
            </a:r>
            <a:r>
              <a:rPr kumimoji="0" lang="de-DE" altLang="en-US" sz="2000" b="0" i="0" u="none" strike="noStrike" cap="none" normalizeH="0" baseline="0" dirty="0" smtClean="0">
                <a:ln>
                  <a:noFill/>
                </a:ln>
                <a:solidFill>
                  <a:schemeClr val="tx1"/>
                </a:solidFill>
                <a:effectLst/>
                <a:latin typeface="Calibri" pitchFamily="34" charset="0"/>
                <a:ea typeface="Calibri" pitchFamily="34" charset="0"/>
                <a:cs typeface="Segoe UI Symbol" pitchFamily="34" charset="0"/>
              </a:rPr>
              <a:t>😎😘 und wunderbarer Platz am Weinberg</a:t>
            </a:r>
            <a:endParaRPr kumimoji="0" lang="de-DE" alt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11"/>
          <p:cNvPicPr/>
          <p:nvPr/>
        </p:nvPicPr>
        <p:blipFill>
          <a:blip r:embed="rId3"/>
          <a:stretch>
            <a:fillRect/>
          </a:stretch>
        </p:blipFill>
        <p:spPr>
          <a:xfrm>
            <a:off x="5508104" y="332656"/>
            <a:ext cx="3238455" cy="2192230"/>
          </a:xfrm>
          <a:prstGeom prst="rect">
            <a:avLst/>
          </a:prstGeom>
        </p:spPr>
      </p:pic>
      <p:pic>
        <p:nvPicPr>
          <p:cNvPr id="13" name="Picture 12"/>
          <p:cNvPicPr/>
          <p:nvPr/>
        </p:nvPicPr>
        <p:blipFill>
          <a:blip r:embed="rId4"/>
          <a:stretch>
            <a:fillRect/>
          </a:stretch>
        </p:blipFill>
        <p:spPr>
          <a:xfrm>
            <a:off x="179512" y="4031354"/>
            <a:ext cx="3816424" cy="2638005"/>
          </a:xfrm>
          <a:prstGeom prst="rect">
            <a:avLst/>
          </a:prstGeom>
        </p:spPr>
      </p:pic>
      <p:pic>
        <p:nvPicPr>
          <p:cNvPr id="14" name="Picture 13"/>
          <p:cNvPicPr/>
          <p:nvPr/>
        </p:nvPicPr>
        <p:blipFill>
          <a:blip r:embed="rId5"/>
          <a:stretch>
            <a:fillRect/>
          </a:stretch>
        </p:blipFill>
        <p:spPr>
          <a:xfrm>
            <a:off x="4236341" y="4587048"/>
            <a:ext cx="2769235" cy="2076450"/>
          </a:xfrm>
          <a:prstGeom prst="rect">
            <a:avLst/>
          </a:prstGeom>
        </p:spPr>
      </p:pic>
      <p:sp>
        <p:nvSpPr>
          <p:cNvPr id="9" name="Rectangle 8"/>
          <p:cNvSpPr/>
          <p:nvPr/>
        </p:nvSpPr>
        <p:spPr>
          <a:xfrm>
            <a:off x="0" y="2724777"/>
            <a:ext cx="9113235" cy="1323439"/>
          </a:xfrm>
          <a:prstGeom prst="rect">
            <a:avLst/>
          </a:prstGeom>
        </p:spPr>
        <p:txBody>
          <a:bodyPr wrap="square">
            <a:spAutoFit/>
          </a:bodyPr>
          <a:lstStyle/>
          <a:p>
            <a:r>
              <a:rPr lang="de-DE" sz="2000" dirty="0" smtClean="0"/>
              <a:t>Heute </a:t>
            </a:r>
            <a:r>
              <a:rPr lang="de-DE" sz="2000" dirty="0"/>
              <a:t>war ein nicht so langer Tag (60km) und hatte einen sehr schönen Siesta Platz abseits der Straße in einem kleinen Wald und kam anschließend an ein Riesen Gedenkfeld für die Toten des ersten Weltkriegs vorbei. Ähnliche sieht man hier oft vor, scheint eine sehr Kriegs- geplagte Gegend gewesen zu sein im ersten Weltkrieg</a:t>
            </a:r>
            <a:r>
              <a:rPr lang="de-DE" sz="2000" dirty="0" smtClean="0"/>
              <a:t>.</a:t>
            </a:r>
            <a:endParaRPr lang="en-US" sz="2000" dirty="0"/>
          </a:p>
        </p:txBody>
      </p:sp>
      <p:sp>
        <p:nvSpPr>
          <p:cNvPr id="10" name="Rectangle 9"/>
          <p:cNvSpPr/>
          <p:nvPr/>
        </p:nvSpPr>
        <p:spPr>
          <a:xfrm>
            <a:off x="7035163" y="4725144"/>
            <a:ext cx="2051275" cy="1015663"/>
          </a:xfrm>
          <a:prstGeom prst="rect">
            <a:avLst/>
          </a:prstGeom>
        </p:spPr>
        <p:txBody>
          <a:bodyPr wrap="square">
            <a:spAutoFit/>
          </a:bodyPr>
          <a:lstStyle/>
          <a:p>
            <a:r>
              <a:rPr lang="de-DE" sz="2000" dirty="0" smtClean="0"/>
              <a:t>Ob die jetzt sinnvoll gestorben sind??</a:t>
            </a:r>
            <a:endParaRPr lang="en-US" sz="2000" dirty="0"/>
          </a:p>
        </p:txBody>
      </p:sp>
    </p:spTree>
    <p:extLst>
      <p:ext uri="{BB962C8B-B14F-4D97-AF65-F5344CB8AC3E}">
        <p14:creationId xmlns:p14="http://schemas.microsoft.com/office/powerpoint/2010/main" val="99374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11960" y="368660"/>
            <a:ext cx="4896544" cy="62286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z="2000" dirty="0" smtClean="0"/>
              <a:t>Gestern angekommen </a:t>
            </a:r>
            <a:r>
              <a:rPr lang="de-DE" sz="2000" dirty="0"/>
              <a:t>in (etwa 10 km vor) Triest, wunderbares </a:t>
            </a:r>
            <a:r>
              <a:rPr lang="de-DE" sz="2000" dirty="0" smtClean="0"/>
              <a:t>Haus.  </a:t>
            </a:r>
            <a:r>
              <a:rPr lang="de-DE" sz="2000" dirty="0"/>
              <a:t>Rudi schon sehr schwach.</a:t>
            </a:r>
            <a:endParaRPr lang="en-US" sz="2000" dirty="0"/>
          </a:p>
          <a:p>
            <a:pPr algn="l"/>
            <a:r>
              <a:rPr lang="de-DE" sz="2000" dirty="0" smtClean="0"/>
              <a:t>Abends </a:t>
            </a:r>
            <a:r>
              <a:rPr lang="de-DE" sz="2000" dirty="0"/>
              <a:t>schön bei Blick aufs Meer, Rudi kann nicht mehr reden, aber Wein trinken geht und ich weiß  wie es ihm verabreicht wird </a:t>
            </a:r>
            <a:r>
              <a:rPr lang="de-DE" sz="2000" dirty="0" smtClean="0"/>
              <a:t>😋 (mit einer Spritze), </a:t>
            </a:r>
            <a:r>
              <a:rPr lang="de-DE" sz="2000" dirty="0"/>
              <a:t>also kann ich </a:t>
            </a:r>
            <a:r>
              <a:rPr lang="de-DE" sz="2000" dirty="0" smtClean="0"/>
              <a:t>aushelfen. </a:t>
            </a:r>
          </a:p>
          <a:p>
            <a:pPr algn="l"/>
            <a:r>
              <a:rPr lang="de-DE" sz="2000" dirty="0" smtClean="0"/>
              <a:t>Sitze </a:t>
            </a:r>
            <a:r>
              <a:rPr lang="de-DE" sz="2000" dirty="0"/>
              <a:t>nach erholsamer Nacht im Garten: überraschende Gewitterstimmung. Blick aufs Meer wenn die Sonne auf die Schiffe scheint ist fantastisch, so `ne Art Hochufer mit </a:t>
            </a:r>
            <a:r>
              <a:rPr lang="de-DE" sz="2000" dirty="0" err="1"/>
              <a:t>Corniche</a:t>
            </a:r>
            <a:r>
              <a:rPr lang="de-DE" sz="2000" dirty="0"/>
              <a:t>. Das Haus (Via della </a:t>
            </a:r>
            <a:r>
              <a:rPr lang="de-DE" sz="2000" dirty="0" err="1"/>
              <a:t>Vitalba</a:t>
            </a:r>
            <a:r>
              <a:rPr lang="de-DE" sz="2000" dirty="0"/>
              <a:t> 8) liegt oben am Hang und ein paar Km vor der Stadt. O&amp;R haben heute Termin in </a:t>
            </a:r>
            <a:r>
              <a:rPr lang="de-DE" sz="2000" dirty="0" err="1"/>
              <a:t>Trieste</a:t>
            </a:r>
            <a:r>
              <a:rPr lang="de-DE" sz="2000" dirty="0"/>
              <a:t> und kommen danach zurück. Morgen muss Ornella nach Padua, habe gesagt, ich kann die Versorgung von Rudi übernehmen. Schien ihr sehr recht zu sein. Weiterfahrt dann am Donnerstag, dann fahren sie mit dem Auto nach Dänemark</a:t>
            </a:r>
            <a:r>
              <a:rPr lang="de-DE" sz="2000" dirty="0" smtClean="0"/>
              <a:t>.</a:t>
            </a:r>
            <a:endParaRPr lang="en-US" sz="2000" dirty="0"/>
          </a:p>
        </p:txBody>
      </p:sp>
      <p:sp>
        <p:nvSpPr>
          <p:cNvPr id="15" name="Title 1"/>
          <p:cNvSpPr txBox="1">
            <a:spLocks/>
          </p:cNvSpPr>
          <p:nvPr/>
        </p:nvSpPr>
        <p:spPr>
          <a:xfrm>
            <a:off x="344424" y="116632"/>
            <a:ext cx="3291471"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26.7. und 27.7.</a:t>
            </a:r>
            <a:endParaRPr lang="en-US" sz="3200" dirty="0"/>
          </a:p>
        </p:txBody>
      </p:sp>
      <p:pic>
        <p:nvPicPr>
          <p:cNvPr id="16" name="Picture 15"/>
          <p:cNvPicPr/>
          <p:nvPr/>
        </p:nvPicPr>
        <p:blipFill>
          <a:blip r:embed="rId2"/>
          <a:stretch>
            <a:fillRect/>
          </a:stretch>
        </p:blipFill>
        <p:spPr>
          <a:xfrm>
            <a:off x="395536" y="839051"/>
            <a:ext cx="3816424" cy="2774615"/>
          </a:xfrm>
          <a:prstGeom prst="rect">
            <a:avLst/>
          </a:prstGeom>
        </p:spPr>
      </p:pic>
      <p:pic>
        <p:nvPicPr>
          <p:cNvPr id="17" name="Picture 16"/>
          <p:cNvPicPr/>
          <p:nvPr/>
        </p:nvPicPr>
        <p:blipFill>
          <a:blip r:embed="rId3"/>
          <a:stretch>
            <a:fillRect/>
          </a:stretch>
        </p:blipFill>
        <p:spPr>
          <a:xfrm>
            <a:off x="341466" y="4077072"/>
            <a:ext cx="3870494" cy="2592287"/>
          </a:xfrm>
          <a:prstGeom prst="rect">
            <a:avLst/>
          </a:prstGeom>
        </p:spPr>
      </p:pic>
      <p:sp>
        <p:nvSpPr>
          <p:cNvPr id="11" name="Rectangle 10"/>
          <p:cNvSpPr/>
          <p:nvPr/>
        </p:nvSpPr>
        <p:spPr>
          <a:xfrm>
            <a:off x="340477" y="3613666"/>
            <a:ext cx="1857816" cy="369332"/>
          </a:xfrm>
          <a:prstGeom prst="rect">
            <a:avLst/>
          </a:prstGeom>
        </p:spPr>
        <p:txBody>
          <a:bodyPr wrap="none">
            <a:spAutoFit/>
          </a:bodyPr>
          <a:lstStyle/>
          <a:p>
            <a:r>
              <a:rPr lang="de-DE" dirty="0" smtClean="0"/>
              <a:t>Fotos vom Garten</a:t>
            </a:r>
            <a:endParaRPr lang="en-US" dirty="0"/>
          </a:p>
        </p:txBody>
      </p:sp>
    </p:spTree>
    <p:extLst>
      <p:ext uri="{BB962C8B-B14F-4D97-AF65-F5344CB8AC3E}">
        <p14:creationId xmlns:p14="http://schemas.microsoft.com/office/powerpoint/2010/main" val="401385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2656"/>
            <a:ext cx="461219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332656"/>
            <a:ext cx="3592628" cy="2955153"/>
          </a:xfrm>
          <a:prstGeom prst="rect">
            <a:avLst/>
          </a:prstGeom>
        </p:spPr>
      </p:pic>
      <p:pic>
        <p:nvPicPr>
          <p:cNvPr id="9221" name="Picture 5" descr="E:\Picture_DB141016_220716\2022\220803Triest_Venedig_Rad\DSCN4711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985" y="3790714"/>
            <a:ext cx="4355583" cy="295232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Picture_DB141016_220716\2022\220803Triest_Venedig_Rad\IMG_20220726_114201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3861048"/>
            <a:ext cx="4124804" cy="28116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95536" y="476672"/>
            <a:ext cx="288032" cy="369332"/>
          </a:xfrm>
          <a:prstGeom prst="rect">
            <a:avLst/>
          </a:prstGeom>
          <a:noFill/>
        </p:spPr>
        <p:txBody>
          <a:bodyPr wrap="square" rtlCol="0">
            <a:spAutoFit/>
          </a:bodyPr>
          <a:lstStyle/>
          <a:p>
            <a:r>
              <a:rPr lang="en-US" dirty="0" smtClean="0"/>
              <a:t>1</a:t>
            </a:r>
            <a:endParaRPr lang="en-US" dirty="0"/>
          </a:p>
        </p:txBody>
      </p:sp>
      <p:sp>
        <p:nvSpPr>
          <p:cNvPr id="14" name="TextBox 13"/>
          <p:cNvSpPr txBox="1"/>
          <p:nvPr/>
        </p:nvSpPr>
        <p:spPr>
          <a:xfrm>
            <a:off x="6948264" y="2564904"/>
            <a:ext cx="288032" cy="369332"/>
          </a:xfrm>
          <a:prstGeom prst="rect">
            <a:avLst/>
          </a:prstGeom>
          <a:noFill/>
        </p:spPr>
        <p:txBody>
          <a:bodyPr wrap="square" rtlCol="0">
            <a:spAutoFit/>
          </a:bodyPr>
          <a:lstStyle/>
          <a:p>
            <a:r>
              <a:rPr lang="en-US" dirty="0" smtClean="0"/>
              <a:t>2</a:t>
            </a:r>
            <a:endParaRPr lang="en-US" dirty="0"/>
          </a:p>
        </p:txBody>
      </p:sp>
      <p:sp>
        <p:nvSpPr>
          <p:cNvPr id="15" name="TextBox 14"/>
          <p:cNvSpPr txBox="1"/>
          <p:nvPr/>
        </p:nvSpPr>
        <p:spPr>
          <a:xfrm>
            <a:off x="8380652" y="3933056"/>
            <a:ext cx="288032" cy="369332"/>
          </a:xfrm>
          <a:prstGeom prst="rect">
            <a:avLst/>
          </a:prstGeom>
          <a:noFill/>
        </p:spPr>
        <p:txBody>
          <a:bodyPr wrap="square" rtlCol="0">
            <a:spAutoFit/>
          </a:bodyPr>
          <a:lstStyle/>
          <a:p>
            <a:r>
              <a:rPr lang="en-US" dirty="0"/>
              <a:t>3</a:t>
            </a:r>
          </a:p>
        </p:txBody>
      </p:sp>
      <p:sp>
        <p:nvSpPr>
          <p:cNvPr id="20" name="TextBox 19"/>
          <p:cNvSpPr txBox="1"/>
          <p:nvPr/>
        </p:nvSpPr>
        <p:spPr>
          <a:xfrm>
            <a:off x="3563888" y="3947529"/>
            <a:ext cx="288032"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3960794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1"/>
            <a:ext cx="5616624" cy="6555641"/>
          </a:xfrm>
          <a:prstGeom prst="rect">
            <a:avLst/>
          </a:prstGeom>
        </p:spPr>
        <p:txBody>
          <a:bodyPr wrap="square">
            <a:spAutoFit/>
          </a:bodyPr>
          <a:lstStyle/>
          <a:p>
            <a:r>
              <a:rPr lang="de-DE" sz="2000" dirty="0"/>
              <a:t>Jetzt noch ein </a:t>
            </a:r>
            <a:r>
              <a:rPr lang="de-DE" sz="2000" dirty="0" smtClean="0"/>
              <a:t>paar Bilder </a:t>
            </a:r>
            <a:r>
              <a:rPr lang="de-DE" sz="2000" dirty="0"/>
              <a:t>von den </a:t>
            </a:r>
            <a:r>
              <a:rPr lang="de-DE" sz="2000" dirty="0" smtClean="0"/>
              <a:t>Beiden. Das erste und dritte </a:t>
            </a:r>
            <a:r>
              <a:rPr lang="de-DE" sz="2000" dirty="0"/>
              <a:t>habe ich aus einem Bildband, der im Regal steht (ca. 1/2 Jahr alt). Denn hier rum zu fotografieren gerade in dem Zustand in dem Rudi ist, halte ich für etwas übergriffig. </a:t>
            </a:r>
            <a:endParaRPr lang="de-DE" sz="2000" dirty="0" smtClean="0"/>
          </a:p>
          <a:p>
            <a:r>
              <a:rPr lang="de-DE" sz="2000" dirty="0" smtClean="0"/>
              <a:t>Die Bilder 2 und 4 sind von der Wand aus Zeiten des Motorradfahrens (u.a. sind beide 1995 von Mosambik nach Eritrea, mit je einer schweren Maschine, hier natürlich in Deutschland) und Fahrradtrips (Bhutan). Die </a:t>
            </a:r>
            <a:r>
              <a:rPr lang="de-DE" sz="2000" dirty="0"/>
              <a:t>Krankheit ist vor zwei Jahren ausgebrochen und es geht ihm seit auch einem halben Jahr deutlich schlechter und er sieht auch eher nicht besser aus als auf dem Foto. </a:t>
            </a:r>
            <a:r>
              <a:rPr lang="de-DE" sz="2000" dirty="0" smtClean="0"/>
              <a:t>Freue </a:t>
            </a:r>
            <a:r>
              <a:rPr lang="de-DE" sz="2000" dirty="0"/>
              <a:t>mich auf eine kleine Pause hier im schönen Haus und genieße die Zeit ohne Radfahren.</a:t>
            </a:r>
            <a:endParaRPr lang="en-US" sz="2000" dirty="0"/>
          </a:p>
          <a:p>
            <a:r>
              <a:rPr lang="de-DE" sz="2000" dirty="0"/>
              <a:t>Alles gut hier, auch O/R sind in ihrer Situation gefasst (am WE war ein Artikel in der SZ : "In Würde krank"). So würde ich auch O/R beschreiben und gleichzeitig wird einem bewusst, wie glücklich man über die einfachsten Tätigkeiten und Fähigkeiten sein kann </a:t>
            </a:r>
            <a:endParaRPr lang="en-US" sz="2000" dirty="0"/>
          </a:p>
        </p:txBody>
      </p:sp>
      <p:pic>
        <p:nvPicPr>
          <p:cNvPr id="5" name="Picture 4"/>
          <p:cNvPicPr/>
          <p:nvPr/>
        </p:nvPicPr>
        <p:blipFill>
          <a:blip r:embed="rId2"/>
          <a:stretch>
            <a:fillRect/>
          </a:stretch>
        </p:blipFill>
        <p:spPr>
          <a:xfrm>
            <a:off x="5868144" y="188641"/>
            <a:ext cx="2986305" cy="1872208"/>
          </a:xfrm>
          <a:prstGeom prst="rect">
            <a:avLst/>
          </a:prstGeom>
        </p:spPr>
      </p:pic>
      <p:pic>
        <p:nvPicPr>
          <p:cNvPr id="6" name="Picture 5"/>
          <p:cNvPicPr/>
          <p:nvPr/>
        </p:nvPicPr>
        <p:blipFill>
          <a:blip r:embed="rId3"/>
          <a:stretch>
            <a:fillRect/>
          </a:stretch>
        </p:blipFill>
        <p:spPr>
          <a:xfrm>
            <a:off x="5940152" y="2780928"/>
            <a:ext cx="2914297" cy="3672408"/>
          </a:xfrm>
          <a:prstGeom prst="rect">
            <a:avLst/>
          </a:prstGeom>
        </p:spPr>
      </p:pic>
    </p:spTree>
    <p:extLst>
      <p:ext uri="{BB962C8B-B14F-4D97-AF65-F5344CB8AC3E}">
        <p14:creationId xmlns:p14="http://schemas.microsoft.com/office/powerpoint/2010/main" val="2361660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74" y="109963"/>
            <a:ext cx="5197398" cy="6555641"/>
          </a:xfrm>
          <a:prstGeom prst="rect">
            <a:avLst/>
          </a:prstGeom>
        </p:spPr>
        <p:txBody>
          <a:bodyPr wrap="square">
            <a:spAutoFit/>
          </a:bodyPr>
          <a:lstStyle/>
          <a:p>
            <a:r>
              <a:rPr lang="de-DE" sz="2000" dirty="0"/>
              <a:t>Gestern und heute hatte ich ja viel Zeit zum Lesen, Quatschen. Das geht mit Ornella gut auf Englisch, mit Rudi übers Aufschreiben wobei seine Schrift durch nachlassende </a:t>
            </a:r>
            <a:r>
              <a:rPr lang="de-DE" sz="2000" dirty="0" smtClean="0"/>
              <a:t>Handmuskeln </a:t>
            </a:r>
            <a:r>
              <a:rPr lang="de-DE" sz="2000" dirty="0"/>
              <a:t>mal besser, mal schlechter zu lesen ist. Meine Skizzen von Rudi habe ich mal spontan gemacht, die Erste aus der Erinnerung und die Zweite hier: Wir sitzen sehr schön auf der Terrasse mit Blick auf Triest und das Meer. Der Vorort von Triest heißt Santa Croce. Wie soll man so einen Besuch zusammenfassen: Es war sehr schön, Rudi zu sehen und auch zu sehen, wie gut und bewusst die beiden mit der Krankheit umgehen Auf der anderen Seite war es natürlich sehr traurig, Rudi in einem Zustand zusehen, der in sehr beeinträchtigt und natürlich Ornella ebenfalls. Ich kann mich nur für die Gastfreundschaft bedanken, beiden viel Kraft wünschen und dass sie ihre Würde bewahren, so wie sie es mir gezeigt haben. Meine Gedanken waren und sind oft bei </a:t>
            </a:r>
            <a:r>
              <a:rPr lang="de-DE" sz="2000" dirty="0" smtClean="0"/>
              <a:t>beiden</a:t>
            </a:r>
            <a:endParaRPr lang="en-US" sz="2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724128" y="109963"/>
            <a:ext cx="2940685" cy="2115185"/>
          </a:xfrm>
          <a:prstGeom prst="rect">
            <a:avLst/>
          </a:prstGeom>
        </p:spPr>
      </p:pic>
      <p:sp>
        <p:nvSpPr>
          <p:cNvPr id="6" name="Rectangle 5"/>
          <p:cNvSpPr/>
          <p:nvPr/>
        </p:nvSpPr>
        <p:spPr>
          <a:xfrm>
            <a:off x="5148064" y="2225148"/>
            <a:ext cx="3992000" cy="954107"/>
          </a:xfrm>
          <a:prstGeom prst="rect">
            <a:avLst/>
          </a:prstGeom>
        </p:spPr>
        <p:txBody>
          <a:bodyPr wrap="square">
            <a:spAutoFit/>
          </a:bodyPr>
          <a:lstStyle/>
          <a:p>
            <a:r>
              <a:rPr lang="de-DE" sz="1400" dirty="0"/>
              <a:t>Ein Fresko aus Aquilea, darüber berichte ich morgen, das mich sehr an Rudi erinnert hat. Klar Rudi ist nicht Jesus und auch nicht tot aber das Leiden ist beiden Bildern gemeinsam</a:t>
            </a:r>
            <a:endParaRPr lang="en-US" sz="1400" dirty="0"/>
          </a:p>
        </p:txBody>
      </p:sp>
      <p:sp>
        <p:nvSpPr>
          <p:cNvPr id="7" name="Rectangle 6"/>
          <p:cNvSpPr/>
          <p:nvPr/>
        </p:nvSpPr>
        <p:spPr>
          <a:xfrm>
            <a:off x="5076056" y="3090225"/>
            <a:ext cx="4064008" cy="3785652"/>
          </a:xfrm>
          <a:prstGeom prst="rect">
            <a:avLst/>
          </a:prstGeom>
        </p:spPr>
        <p:txBody>
          <a:bodyPr wrap="square">
            <a:spAutoFit/>
          </a:bodyPr>
          <a:lstStyle/>
          <a:p>
            <a:r>
              <a:rPr lang="de-DE" sz="2000" dirty="0"/>
              <a:t>Ich bin also hier verwöhnter Gast und morgen geht's weiter. Ornella ist zwar Ärztin aber neben der Ausarbeitung eines Projekt-Vorschlags für die WHO hat sie kaum Zeit für was anderes. Sie macht das toll, super cool. Braucht aus meiner Sicht aber unbedingt </a:t>
            </a:r>
            <a:r>
              <a:rPr lang="de-DE" sz="2000" dirty="0" smtClean="0"/>
              <a:t>eine Haushaltshilfe. Ich </a:t>
            </a:r>
            <a:r>
              <a:rPr lang="de-DE" sz="2000" dirty="0"/>
              <a:t>glaube Rudi bekommt mein Besuch, hat richtig gelächelt und ist auf dem Sitz-Rad gefahren</a:t>
            </a:r>
            <a:r>
              <a:rPr lang="de-DE" sz="2000" dirty="0" smtClean="0"/>
              <a:t>.</a:t>
            </a:r>
            <a:endParaRPr lang="en-US" sz="2000" dirty="0"/>
          </a:p>
        </p:txBody>
      </p:sp>
    </p:spTree>
    <p:extLst>
      <p:ext uri="{BB962C8B-B14F-4D97-AF65-F5344CB8AC3E}">
        <p14:creationId xmlns:p14="http://schemas.microsoft.com/office/powerpoint/2010/main" val="143635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177930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28.7.</a:t>
            </a:r>
            <a:endParaRPr lang="en-US" sz="3200" dirty="0"/>
          </a:p>
        </p:txBody>
      </p:sp>
      <p:pic>
        <p:nvPicPr>
          <p:cNvPr id="24" name="Picture 23"/>
          <p:cNvPicPr/>
          <p:nvPr/>
        </p:nvPicPr>
        <p:blipFill>
          <a:blip r:embed="rId2"/>
          <a:stretch>
            <a:fillRect/>
          </a:stretch>
        </p:blipFill>
        <p:spPr>
          <a:xfrm>
            <a:off x="616238" y="836712"/>
            <a:ext cx="3014980" cy="1659890"/>
          </a:xfrm>
          <a:prstGeom prst="rect">
            <a:avLst/>
          </a:prstGeom>
        </p:spPr>
      </p:pic>
      <p:sp>
        <p:nvSpPr>
          <p:cNvPr id="19" name="Rectangle 18"/>
          <p:cNvSpPr/>
          <p:nvPr/>
        </p:nvSpPr>
        <p:spPr>
          <a:xfrm>
            <a:off x="3923928" y="373995"/>
            <a:ext cx="5004048" cy="4708981"/>
          </a:xfrm>
          <a:prstGeom prst="rect">
            <a:avLst/>
          </a:prstGeom>
        </p:spPr>
        <p:txBody>
          <a:bodyPr wrap="square">
            <a:spAutoFit/>
          </a:bodyPr>
          <a:lstStyle/>
          <a:p>
            <a:r>
              <a:rPr lang="de-DE" sz="2000" dirty="0"/>
              <a:t>Weiter geht’s in Richtung Venedig, denn von dort gibt es einen direkten Zug nach München, der Fahrräder mitnimmt. Das muss man allerdings vorher buchen. Kleiner Abstecher zur Kathedrale von Aquilea, Weltkulturerbe und lohnt wirklich einen Besuch, ist übrigens nach dem Vorbild einer Kirche in Hildesheim gebaut worden, das ist aber fast genauso weit wie </a:t>
            </a:r>
            <a:r>
              <a:rPr lang="de-DE" sz="2000" dirty="0" smtClean="0"/>
              <a:t>Aquilea.</a:t>
            </a:r>
          </a:p>
          <a:p>
            <a:r>
              <a:rPr lang="de-DE" sz="2000" dirty="0"/>
              <a:t>Die berühmten Mosaiken sind aus dem 4, und 5. Jahrhundert. Die Kirche ist um 1100 gebaut worden. Dies ungewöhnliche Mosaik, zeigt den Kampf zwischen dem Christlichen dem Hahn und dem Element des Unterweltlichen der Schildkröte</a:t>
            </a:r>
            <a:r>
              <a:rPr lang="de-DE" sz="2000" dirty="0" smtClean="0"/>
              <a:t>.</a:t>
            </a:r>
            <a:endParaRPr lang="en-US" sz="2000" dirty="0"/>
          </a:p>
        </p:txBody>
      </p:sp>
      <p:pic>
        <p:nvPicPr>
          <p:cNvPr id="26" name="Picture 25"/>
          <p:cNvPicPr/>
          <p:nvPr/>
        </p:nvPicPr>
        <p:blipFill>
          <a:blip r:embed="rId3"/>
          <a:stretch>
            <a:fillRect/>
          </a:stretch>
        </p:blipFill>
        <p:spPr>
          <a:xfrm>
            <a:off x="616238" y="4895577"/>
            <a:ext cx="2659618" cy="1782371"/>
          </a:xfrm>
          <a:prstGeom prst="rect">
            <a:avLst/>
          </a:prstGeom>
        </p:spPr>
      </p:pic>
      <p:pic>
        <p:nvPicPr>
          <p:cNvPr id="27" name="Picture 26"/>
          <p:cNvPicPr/>
          <p:nvPr/>
        </p:nvPicPr>
        <p:blipFill>
          <a:blip r:embed="rId4"/>
          <a:stretch>
            <a:fillRect/>
          </a:stretch>
        </p:blipFill>
        <p:spPr>
          <a:xfrm>
            <a:off x="535556" y="2564904"/>
            <a:ext cx="3014980" cy="2261235"/>
          </a:xfrm>
          <a:prstGeom prst="rect">
            <a:avLst/>
          </a:prstGeom>
        </p:spPr>
      </p:pic>
      <p:pic>
        <p:nvPicPr>
          <p:cNvPr id="28" name="Picture 27"/>
          <p:cNvPicPr/>
          <p:nvPr/>
        </p:nvPicPr>
        <p:blipFill>
          <a:blip r:embed="rId5"/>
          <a:stretch>
            <a:fillRect/>
          </a:stretch>
        </p:blipFill>
        <p:spPr>
          <a:xfrm>
            <a:off x="5877487" y="4697384"/>
            <a:ext cx="3014980" cy="1980565"/>
          </a:xfrm>
          <a:prstGeom prst="rect">
            <a:avLst/>
          </a:prstGeom>
        </p:spPr>
      </p:pic>
      <p:sp>
        <p:nvSpPr>
          <p:cNvPr id="20" name="Rectangle 19"/>
          <p:cNvSpPr/>
          <p:nvPr/>
        </p:nvSpPr>
        <p:spPr>
          <a:xfrm>
            <a:off x="3540672" y="5048098"/>
            <a:ext cx="1944216" cy="1631216"/>
          </a:xfrm>
          <a:prstGeom prst="rect">
            <a:avLst/>
          </a:prstGeom>
        </p:spPr>
        <p:txBody>
          <a:bodyPr wrap="square">
            <a:spAutoFit/>
          </a:bodyPr>
          <a:lstStyle/>
          <a:p>
            <a:r>
              <a:rPr lang="de-DE" sz="2000" dirty="0"/>
              <a:t>Die Krypta links und oben rechts und die Kirche sind natürlich auch </a:t>
            </a:r>
            <a:r>
              <a:rPr lang="de-DE" sz="2000" dirty="0" err="1"/>
              <a:t>Highlites</a:t>
            </a:r>
            <a:endParaRPr lang="en-US" sz="2000" dirty="0"/>
          </a:p>
        </p:txBody>
      </p:sp>
    </p:spTree>
    <p:extLst>
      <p:ext uri="{BB962C8B-B14F-4D97-AF65-F5344CB8AC3E}">
        <p14:creationId xmlns:p14="http://schemas.microsoft.com/office/powerpoint/2010/main" val="3743372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7544" y="188640"/>
            <a:ext cx="5184576" cy="3816424"/>
          </a:xfrm>
          <a:prstGeom prst="rect">
            <a:avLst/>
          </a:prstGeom>
        </p:spPr>
      </p:pic>
      <p:sp>
        <p:nvSpPr>
          <p:cNvPr id="5" name="Rectangle 4"/>
          <p:cNvSpPr/>
          <p:nvPr/>
        </p:nvSpPr>
        <p:spPr>
          <a:xfrm>
            <a:off x="6660232" y="188640"/>
            <a:ext cx="2376264" cy="2031325"/>
          </a:xfrm>
          <a:prstGeom prst="rect">
            <a:avLst/>
          </a:prstGeom>
        </p:spPr>
        <p:txBody>
          <a:bodyPr wrap="square">
            <a:spAutoFit/>
          </a:bodyPr>
          <a:lstStyle/>
          <a:p>
            <a:r>
              <a:rPr lang="de-DE" dirty="0"/>
              <a:t>Der Kirchenbau ist zwar erheblich </a:t>
            </a:r>
            <a:r>
              <a:rPr lang="de-DE" dirty="0" smtClean="0"/>
              <a:t>jünger(1000-1500) </a:t>
            </a:r>
            <a:r>
              <a:rPr lang="de-DE" dirty="0"/>
              <a:t>aber trotzdem ganz schön auch von außen und mit relativ schlichten Inneren</a:t>
            </a:r>
            <a:endParaRPr lang="en-US" dirty="0"/>
          </a:p>
        </p:txBody>
      </p:sp>
      <p:pic>
        <p:nvPicPr>
          <p:cNvPr id="6" name="Picture 5"/>
          <p:cNvPicPr/>
          <p:nvPr/>
        </p:nvPicPr>
        <p:blipFill>
          <a:blip r:embed="rId3"/>
          <a:stretch>
            <a:fillRect/>
          </a:stretch>
        </p:blipFill>
        <p:spPr>
          <a:xfrm>
            <a:off x="5868144" y="2417490"/>
            <a:ext cx="3014980" cy="4019550"/>
          </a:xfrm>
          <a:prstGeom prst="rect">
            <a:avLst/>
          </a:prstGeom>
        </p:spPr>
      </p:pic>
      <p:sp>
        <p:nvSpPr>
          <p:cNvPr id="7" name="Rectangle 6"/>
          <p:cNvSpPr/>
          <p:nvPr/>
        </p:nvSpPr>
        <p:spPr>
          <a:xfrm>
            <a:off x="434989" y="4406488"/>
            <a:ext cx="4572000" cy="1477328"/>
          </a:xfrm>
          <a:prstGeom prst="rect">
            <a:avLst/>
          </a:prstGeom>
        </p:spPr>
        <p:txBody>
          <a:bodyPr>
            <a:spAutoFit/>
          </a:bodyPr>
          <a:lstStyle/>
          <a:p>
            <a:r>
              <a:rPr lang="de-DE" dirty="0"/>
              <a:t>So jetzt geht's weiter nach Latisana bei ziemlich brüten Hitze über 30 Grad aber Frischwasser getankt und irgendwie suche ich mir jetzt mal ein Siesta Plätzchen und mache eine kleine Pause bis es dann weitergeht</a:t>
            </a:r>
            <a:endParaRPr lang="en-US" dirty="0"/>
          </a:p>
        </p:txBody>
      </p:sp>
    </p:spTree>
    <p:extLst>
      <p:ext uri="{BB962C8B-B14F-4D97-AF65-F5344CB8AC3E}">
        <p14:creationId xmlns:p14="http://schemas.microsoft.com/office/powerpoint/2010/main" val="419097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4572000" cy="1015663"/>
          </a:xfrm>
          <a:prstGeom prst="rect">
            <a:avLst/>
          </a:prstGeom>
        </p:spPr>
        <p:txBody>
          <a:bodyPr>
            <a:spAutoFit/>
          </a:bodyPr>
          <a:lstStyle/>
          <a:p>
            <a:r>
              <a:rPr lang="de-DE" sz="2000" dirty="0" smtClean="0"/>
              <a:t>Angekommen  </a:t>
            </a:r>
            <a:r>
              <a:rPr lang="de-DE" sz="2000" dirty="0"/>
              <a:t>in einem sehr schönen Hotel in Latisana, für 50€ incl. Frühstück, Ferien in Italien zu empfehlen</a:t>
            </a:r>
            <a:endParaRPr lang="en-US" sz="2000" dirty="0"/>
          </a:p>
        </p:txBody>
      </p:sp>
      <p:pic>
        <p:nvPicPr>
          <p:cNvPr id="5" name="Picture 4"/>
          <p:cNvPicPr/>
          <p:nvPr/>
        </p:nvPicPr>
        <p:blipFill>
          <a:blip r:embed="rId2"/>
          <a:stretch>
            <a:fillRect/>
          </a:stretch>
        </p:blipFill>
        <p:spPr>
          <a:xfrm>
            <a:off x="395536" y="1271574"/>
            <a:ext cx="4320480" cy="3093530"/>
          </a:xfrm>
          <a:prstGeom prst="rect">
            <a:avLst/>
          </a:prstGeom>
        </p:spPr>
      </p:pic>
      <p:pic>
        <p:nvPicPr>
          <p:cNvPr id="6" name="Picture 5"/>
          <p:cNvPicPr/>
          <p:nvPr/>
        </p:nvPicPr>
        <p:blipFill>
          <a:blip r:embed="rId3"/>
          <a:stretch>
            <a:fillRect/>
          </a:stretch>
        </p:blipFill>
        <p:spPr>
          <a:xfrm>
            <a:off x="4823520" y="1484784"/>
            <a:ext cx="3708920" cy="2880320"/>
          </a:xfrm>
          <a:prstGeom prst="rect">
            <a:avLst/>
          </a:prstGeom>
        </p:spPr>
      </p:pic>
      <p:sp>
        <p:nvSpPr>
          <p:cNvPr id="7" name="Rectangle 6"/>
          <p:cNvSpPr/>
          <p:nvPr/>
        </p:nvSpPr>
        <p:spPr>
          <a:xfrm>
            <a:off x="4847200" y="194156"/>
            <a:ext cx="4189295" cy="1323439"/>
          </a:xfrm>
          <a:prstGeom prst="rect">
            <a:avLst/>
          </a:prstGeom>
        </p:spPr>
        <p:txBody>
          <a:bodyPr wrap="square">
            <a:spAutoFit/>
          </a:bodyPr>
          <a:lstStyle/>
          <a:p>
            <a:r>
              <a:rPr lang="de-DE" sz="2000" dirty="0"/>
              <a:t>Jetzt sitze ich im besten Restaurant der Stadt, empfohlen (ein paar </a:t>
            </a:r>
            <a:r>
              <a:rPr lang="de-DE" sz="2000" dirty="0" err="1"/>
              <a:t>Touris</a:t>
            </a:r>
            <a:r>
              <a:rPr lang="de-DE" sz="2000" dirty="0"/>
              <a:t> aber wenige) Ferien in Italien sehr zu empfehlen </a:t>
            </a:r>
            <a:endParaRPr lang="en-US" sz="2000" dirty="0"/>
          </a:p>
        </p:txBody>
      </p:sp>
      <p:sp>
        <p:nvSpPr>
          <p:cNvPr id="8" name="Rectangle 7"/>
          <p:cNvSpPr/>
          <p:nvPr/>
        </p:nvSpPr>
        <p:spPr>
          <a:xfrm>
            <a:off x="363970" y="4437112"/>
            <a:ext cx="8601496" cy="2246769"/>
          </a:xfrm>
          <a:prstGeom prst="rect">
            <a:avLst/>
          </a:prstGeom>
        </p:spPr>
        <p:txBody>
          <a:bodyPr wrap="square">
            <a:spAutoFit/>
          </a:bodyPr>
          <a:lstStyle/>
          <a:p>
            <a:r>
              <a:rPr lang="de-DE" sz="2000" dirty="0"/>
              <a:t>Mein Zug aus Venedig nach München geht am Montag. Dann sehe ich zwar den Theo nicht mehr aber dann hoffentlich bei seiner Rückkehr. Ich wusste nicht genau über den Zeitrahmen bei Ornella/Rudi und dann muss man vorher die Rad Karte für den Zug buchen und telefonisch bestellen. Dann kann ich auch nicht spontan nach Venedig fahren (d.h. könnte ich schon, nur das Fahrradfahren in V. verboten ist- zum Bahnhof geht's- nur das 🚴 kann man dann nicht mitnehmen). So bleiben noch ein paar Tage in der Gegend, mal sehen was es zu sehen gibt</a:t>
            </a:r>
            <a:endParaRPr lang="en-US" sz="2000" dirty="0"/>
          </a:p>
        </p:txBody>
      </p:sp>
    </p:spTree>
    <p:extLst>
      <p:ext uri="{BB962C8B-B14F-4D97-AF65-F5344CB8AC3E}">
        <p14:creationId xmlns:p14="http://schemas.microsoft.com/office/powerpoint/2010/main" val="1120652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177930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29.7.</a:t>
            </a:r>
            <a:endParaRPr lang="en-US" sz="3200" dirty="0"/>
          </a:p>
        </p:txBody>
      </p:sp>
      <p:sp>
        <p:nvSpPr>
          <p:cNvPr id="5" name="Rectangle 4"/>
          <p:cNvSpPr/>
          <p:nvPr/>
        </p:nvSpPr>
        <p:spPr>
          <a:xfrm>
            <a:off x="5076056" y="740290"/>
            <a:ext cx="3779912" cy="5016758"/>
          </a:xfrm>
          <a:prstGeom prst="rect">
            <a:avLst/>
          </a:prstGeom>
        </p:spPr>
        <p:txBody>
          <a:bodyPr wrap="square">
            <a:spAutoFit/>
          </a:bodyPr>
          <a:lstStyle/>
          <a:p>
            <a:r>
              <a:rPr lang="de-DE" sz="2000" dirty="0"/>
              <a:t>Wieder wie üblich eine Siesta diesmal neben einer ziemlich einsam stehenden Kirche und wenn man schon eine Bank hat, die hier sehr selten ist hier in der Gegend, dann muss man das ausnutzen und dazu noch zwei Bäume für eine Hängematte. Die Gegend hier ist bisher typisch für Venetien, ganz flach, dünn besiedelt aber auch nicht menschenleer, zum Zelten durchaus möglich, man muss halt ein bisschen suchen. Jetzt gibt's Kaffee mit irgendwas dazu und anschließend ein Nickerchen</a:t>
            </a:r>
            <a:endParaRPr lang="en-US" sz="2000" dirty="0"/>
          </a:p>
        </p:txBody>
      </p:sp>
      <p:pic>
        <p:nvPicPr>
          <p:cNvPr id="6" name="Picture 5"/>
          <p:cNvPicPr/>
          <p:nvPr/>
        </p:nvPicPr>
        <p:blipFill>
          <a:blip r:embed="rId2"/>
          <a:stretch>
            <a:fillRect/>
          </a:stretch>
        </p:blipFill>
        <p:spPr>
          <a:xfrm>
            <a:off x="401288" y="805994"/>
            <a:ext cx="4242720" cy="3024336"/>
          </a:xfrm>
          <a:prstGeom prst="rect">
            <a:avLst/>
          </a:prstGeom>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321" y="4360861"/>
            <a:ext cx="47244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44425" y="5914205"/>
            <a:ext cx="4572000" cy="369332"/>
          </a:xfrm>
          <a:prstGeom prst="rect">
            <a:avLst/>
          </a:prstGeom>
        </p:spPr>
        <p:txBody>
          <a:bodyPr>
            <a:spAutoFit/>
          </a:bodyPr>
          <a:lstStyle/>
          <a:p>
            <a:r>
              <a:rPr lang="de-DE" dirty="0" smtClean="0"/>
              <a:t>Unterwegs: Ein </a:t>
            </a:r>
            <a:r>
              <a:rPr lang="de-DE" dirty="0"/>
              <a:t>Bauer mit Sinn für Tradition</a:t>
            </a:r>
            <a:endParaRPr lang="en-US" dirty="0"/>
          </a:p>
        </p:txBody>
      </p:sp>
    </p:spTree>
    <p:extLst>
      <p:ext uri="{BB962C8B-B14F-4D97-AF65-F5344CB8AC3E}">
        <p14:creationId xmlns:p14="http://schemas.microsoft.com/office/powerpoint/2010/main" val="4024887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 Tour in </a:t>
            </a:r>
            <a:r>
              <a:rPr lang="en-US" dirty="0" err="1" smtClean="0"/>
              <a:t>Etappen</a:t>
            </a:r>
            <a:endParaRPr lang="en-US" dirty="0"/>
          </a:p>
        </p:txBody>
      </p:sp>
      <p:sp>
        <p:nvSpPr>
          <p:cNvPr id="4" name="Text Box 2"/>
          <p:cNvSpPr txBox="1">
            <a:spLocks noChangeArrowheads="1"/>
          </p:cNvSpPr>
          <p:nvPr/>
        </p:nvSpPr>
        <p:spPr bwMode="auto">
          <a:xfrm>
            <a:off x="467544" y="1484784"/>
            <a:ext cx="3096344" cy="49685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endParaRPr lang="en-US" sz="1100">
              <a:effectLst/>
              <a:latin typeface="Calibri"/>
              <a:ea typeface="Calibri"/>
              <a:cs typeface="Times New Roman"/>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11560" y="1539713"/>
            <a:ext cx="2808312" cy="4769607"/>
          </a:xfrm>
          <a:prstGeom prst="rect">
            <a:avLst/>
          </a:prstGeom>
        </p:spPr>
      </p:pic>
      <p:sp>
        <p:nvSpPr>
          <p:cNvPr id="6" name="Text Box 2"/>
          <p:cNvSpPr txBox="1">
            <a:spLocks noChangeArrowheads="1"/>
          </p:cNvSpPr>
          <p:nvPr/>
        </p:nvSpPr>
        <p:spPr bwMode="auto">
          <a:xfrm>
            <a:off x="2699791" y="1772815"/>
            <a:ext cx="6048671" cy="324036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endParaRPr lang="en-US" sz="1100">
              <a:effectLst/>
              <a:latin typeface="Calibri"/>
              <a:ea typeface="Calibri"/>
              <a:cs typeface="Times New Roman"/>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2780436" y="1837584"/>
            <a:ext cx="5968027" cy="3103584"/>
          </a:xfrm>
          <a:prstGeom prst="rect">
            <a:avLst/>
          </a:prstGeom>
        </p:spPr>
      </p:pic>
    </p:spTree>
    <p:extLst>
      <p:ext uri="{BB962C8B-B14F-4D97-AF65-F5344CB8AC3E}">
        <p14:creationId xmlns:p14="http://schemas.microsoft.com/office/powerpoint/2010/main" val="2953414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4077072"/>
            <a:ext cx="8568952" cy="1938992"/>
          </a:xfrm>
          <a:prstGeom prst="rect">
            <a:avLst/>
          </a:prstGeom>
        </p:spPr>
        <p:txBody>
          <a:bodyPr wrap="square">
            <a:spAutoFit/>
          </a:bodyPr>
          <a:lstStyle/>
          <a:p>
            <a:r>
              <a:rPr lang="de-DE" sz="2000" dirty="0"/>
              <a:t>Das ist nun mal ein richtiger fließender Fluss ein paralleler Arm des Tagliamento. Obwohl ich an in dessen Nähe gefahren bin habe ich den Fluss bei diesem Mal nie gesehen weil immer einen Damm dazwischen war oder Wald. Jetzt dachte ich in diesem Fluss könnte ich mal baden aber wieder nichts weil man kommt auch nicht ran. Hier sitze ich in den Niederungen sehr schön allerdings und ich bin vielleicht 50 m vom Fluss weg aber durch kommt man eigentlich nicht.</a:t>
            </a:r>
            <a:endParaRPr lang="en-US" sz="2000" dirty="0"/>
          </a:p>
        </p:txBody>
      </p:sp>
      <p:pic>
        <p:nvPicPr>
          <p:cNvPr id="12296" name="Picture 8" descr="E:\Picture_DB141016_220716\2022\220803Triest_Venedig_Rad\1659971080369.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3" y="241342"/>
            <a:ext cx="6332580" cy="356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13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467544" y="260648"/>
            <a:ext cx="4392488" cy="3672408"/>
          </a:xfrm>
          <a:prstGeom prst="rect">
            <a:avLst/>
          </a:prstGeom>
        </p:spPr>
      </p:pic>
      <p:sp>
        <p:nvSpPr>
          <p:cNvPr id="5" name="Rectangle 4"/>
          <p:cNvSpPr/>
          <p:nvPr/>
        </p:nvSpPr>
        <p:spPr>
          <a:xfrm>
            <a:off x="432536" y="4077072"/>
            <a:ext cx="4715528" cy="707886"/>
          </a:xfrm>
          <a:prstGeom prst="rect">
            <a:avLst/>
          </a:prstGeom>
        </p:spPr>
        <p:txBody>
          <a:bodyPr wrap="square">
            <a:spAutoFit/>
          </a:bodyPr>
          <a:lstStyle/>
          <a:p>
            <a:r>
              <a:rPr lang="de-DE" sz="2000" dirty="0"/>
              <a:t>Und mein einsamer Platz gestern, sehr schöner Ausflug aber viele 🐌 Schnecken </a:t>
            </a:r>
            <a:endParaRPr lang="en-US" sz="2000" dirty="0"/>
          </a:p>
        </p:txBody>
      </p:sp>
      <p:sp>
        <p:nvSpPr>
          <p:cNvPr id="6" name="Rectangle 5"/>
          <p:cNvSpPr/>
          <p:nvPr/>
        </p:nvSpPr>
        <p:spPr>
          <a:xfrm>
            <a:off x="5148064" y="316320"/>
            <a:ext cx="3816424" cy="5940088"/>
          </a:xfrm>
          <a:prstGeom prst="rect">
            <a:avLst/>
          </a:prstGeom>
        </p:spPr>
        <p:txBody>
          <a:bodyPr wrap="square">
            <a:spAutoFit/>
          </a:bodyPr>
          <a:lstStyle/>
          <a:p>
            <a:r>
              <a:rPr lang="de-DE" sz="2000" dirty="0" smtClean="0"/>
              <a:t>Ich hatte </a:t>
            </a:r>
            <a:r>
              <a:rPr lang="de-DE" sz="2000" dirty="0"/>
              <a:t>heute noch etwa 80 km bis Venedig aber habe zwei Tage Zeit denn mein Zug geht erst am Montag. Heute bin ich in den Norden gefahren am Tagliamento entlang, den ich aber nie gesehen habe, früher im Norden schon. Dafür waren die Strecke heute extrem einsam, wunderbare Felder und Radwege ganz wenige Straßen kaum ein anderer Radler. Morgen muss ich mich mal in Richtung Venedig begeben dann einen schönen Platz suchen und dann melde ich mich wieder aus sicher etwas bevölkerungsreicheren Radl Gegenden. Aber das Essen und das Eis, sehr gut, Italien ich komme wieder wenn ich kann</a:t>
            </a:r>
            <a:endParaRPr lang="en-US" sz="2000" dirty="0"/>
          </a:p>
        </p:txBody>
      </p:sp>
    </p:spTree>
    <p:extLst>
      <p:ext uri="{BB962C8B-B14F-4D97-AF65-F5344CB8AC3E}">
        <p14:creationId xmlns:p14="http://schemas.microsoft.com/office/powerpoint/2010/main" val="2744503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177930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30.7.</a:t>
            </a:r>
            <a:endParaRPr lang="en-US" sz="3200" dirty="0"/>
          </a:p>
        </p:txBody>
      </p:sp>
      <p:sp>
        <p:nvSpPr>
          <p:cNvPr id="5" name="Rectangle 4"/>
          <p:cNvSpPr/>
          <p:nvPr/>
        </p:nvSpPr>
        <p:spPr>
          <a:xfrm>
            <a:off x="4355976" y="116632"/>
            <a:ext cx="4572000" cy="3785652"/>
          </a:xfrm>
          <a:prstGeom prst="rect">
            <a:avLst/>
          </a:prstGeom>
        </p:spPr>
        <p:txBody>
          <a:bodyPr>
            <a:spAutoFit/>
          </a:bodyPr>
          <a:lstStyle/>
          <a:p>
            <a:r>
              <a:rPr lang="de-DE" sz="2000" dirty="0" smtClean="0"/>
              <a:t>Bin noch nicht ganz in Venedig. Georg und Lilli vermutlich zurück aus  P. Ich habe meinen Zug am Montag gebucht (mit Fahrrad). Das hat den Vorteil ich kann Ausflüge und Pausen nach Belieben machen. Gestern Tour in ein Bio Reservat, regnerische Nacht, daher trocknet das Zelt auf dem Bild und Bio war hauptsächlich die Schneckenarmee auf dem Zelt (aber nicht drin). Jetzt muss ich mir noch einen schönen Weg nach Venedig überlegen, ganz gemütlich bis morgen ca.80 km</a:t>
            </a:r>
            <a:endParaRPr lang="en-US" sz="2000" dirty="0"/>
          </a:p>
        </p:txBody>
      </p:sp>
      <p:pic>
        <p:nvPicPr>
          <p:cNvPr id="6" name="Picture 5"/>
          <p:cNvPicPr/>
          <p:nvPr/>
        </p:nvPicPr>
        <p:blipFill>
          <a:blip r:embed="rId2"/>
          <a:stretch>
            <a:fillRect/>
          </a:stretch>
        </p:blipFill>
        <p:spPr>
          <a:xfrm>
            <a:off x="611560" y="927734"/>
            <a:ext cx="3528392" cy="2645281"/>
          </a:xfrm>
          <a:prstGeom prst="rect">
            <a:avLst/>
          </a:prstGeom>
        </p:spPr>
      </p:pic>
      <p:sp>
        <p:nvSpPr>
          <p:cNvPr id="7" name="Rectangle 6"/>
          <p:cNvSpPr/>
          <p:nvPr/>
        </p:nvSpPr>
        <p:spPr>
          <a:xfrm>
            <a:off x="395536" y="3902284"/>
            <a:ext cx="8532440" cy="2554545"/>
          </a:xfrm>
          <a:prstGeom prst="rect">
            <a:avLst/>
          </a:prstGeom>
        </p:spPr>
        <p:txBody>
          <a:bodyPr wrap="square">
            <a:spAutoFit/>
          </a:bodyPr>
          <a:lstStyle/>
          <a:p>
            <a:r>
              <a:rPr lang="de-DE" sz="2000" dirty="0"/>
              <a:t>Hatte Schwierigkeiten einen schönen Platz zum Übernachten zu finden. Fand schließlich eine Uferböschung, die wohl von Anglern genutzt wurde, Da es auch noch anfing zu Gewittern war kein Angler da und ich musste das Zelt im Regen aufbauen, nicht so schön aber nach kurzer Zeit hörte es auf zu regnen. </a:t>
            </a:r>
            <a:endParaRPr lang="en-US" sz="2000" dirty="0"/>
          </a:p>
          <a:p>
            <a:r>
              <a:rPr lang="de-DE" sz="2000" dirty="0"/>
              <a:t>Wie erwartet das Wetter hat sich gebessert und ich sitze jetzt am Fluss und nehme mein Abendessen ein nachdem ich schon ein Bier getrunken habe meine Stimmung schon besser geworden ist. </a:t>
            </a:r>
            <a:endParaRPr lang="en-US" sz="2000" dirty="0"/>
          </a:p>
          <a:p>
            <a:r>
              <a:rPr lang="de-DE" sz="2000" dirty="0" err="1"/>
              <a:t>Hö</a:t>
            </a:r>
            <a:r>
              <a:rPr lang="de-DE" sz="2000" dirty="0"/>
              <a:t>, </a:t>
            </a:r>
            <a:r>
              <a:rPr lang="de-DE" sz="2000" dirty="0" err="1"/>
              <a:t>hö</a:t>
            </a:r>
            <a:r>
              <a:rPr lang="de-DE" sz="2000" dirty="0"/>
              <a:t>, kommt gerade ein Biber vorbei geschwommen, Naturparadies Italien</a:t>
            </a:r>
            <a:endParaRPr lang="en-US" sz="2000" dirty="0"/>
          </a:p>
        </p:txBody>
      </p:sp>
    </p:spTree>
    <p:extLst>
      <p:ext uri="{BB962C8B-B14F-4D97-AF65-F5344CB8AC3E}">
        <p14:creationId xmlns:p14="http://schemas.microsoft.com/office/powerpoint/2010/main" val="146676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177930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31.7.</a:t>
            </a:r>
            <a:endParaRPr lang="en-US" sz="32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2808312" cy="253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419872" y="980728"/>
            <a:ext cx="5076056" cy="1938992"/>
          </a:xfrm>
          <a:prstGeom prst="rect">
            <a:avLst/>
          </a:prstGeom>
        </p:spPr>
        <p:txBody>
          <a:bodyPr wrap="square">
            <a:spAutoFit/>
          </a:bodyPr>
          <a:lstStyle/>
          <a:p>
            <a:r>
              <a:rPr lang="de-DE" sz="2000" dirty="0"/>
              <a:t>So jetzt neigt sich die Fahrradtour dem Ende zu, noch 15 km und dann mit der Fähre zum Lido von Venedig. Jetzt bin ich am Lido von </a:t>
            </a:r>
            <a:r>
              <a:rPr lang="de-DE" sz="2000" dirty="0" err="1"/>
              <a:t>Jesolo</a:t>
            </a:r>
            <a:r>
              <a:rPr lang="de-DE" sz="2000" dirty="0"/>
              <a:t> und das ist so ähnlich wie man es sich vorstellt. Aber habe einen Platz für die Mittagspause gefunden, gar nicht so einfach </a:t>
            </a:r>
            <a:endParaRPr lang="en-US" sz="2000" dirty="0"/>
          </a:p>
        </p:txBody>
      </p:sp>
      <p:pic>
        <p:nvPicPr>
          <p:cNvPr id="7" name="Picture 6"/>
          <p:cNvPicPr/>
          <p:nvPr/>
        </p:nvPicPr>
        <p:blipFill>
          <a:blip r:embed="rId3"/>
          <a:stretch>
            <a:fillRect/>
          </a:stretch>
        </p:blipFill>
        <p:spPr>
          <a:xfrm>
            <a:off x="542984" y="3789040"/>
            <a:ext cx="3717925" cy="2788285"/>
          </a:xfrm>
          <a:prstGeom prst="rect">
            <a:avLst/>
          </a:prstGeom>
        </p:spPr>
      </p:pic>
      <p:sp>
        <p:nvSpPr>
          <p:cNvPr id="6" name="Rectangle 5"/>
          <p:cNvSpPr/>
          <p:nvPr/>
        </p:nvSpPr>
        <p:spPr>
          <a:xfrm>
            <a:off x="4583408" y="3861048"/>
            <a:ext cx="4237064" cy="1631216"/>
          </a:xfrm>
          <a:prstGeom prst="rect">
            <a:avLst/>
          </a:prstGeom>
        </p:spPr>
        <p:txBody>
          <a:bodyPr wrap="square">
            <a:spAutoFit/>
          </a:bodyPr>
          <a:lstStyle/>
          <a:p>
            <a:r>
              <a:rPr lang="de-DE" sz="2000" dirty="0"/>
              <a:t>Das ist die bewegliche Brücke, dann der Radweg, links der Kanal, rechts der Wald aber alles eingezäunt. Ganz unten die Fischereieinrichtungen am </a:t>
            </a:r>
            <a:r>
              <a:rPr lang="de-DE" sz="2000" dirty="0" smtClean="0"/>
              <a:t>Kanal</a:t>
            </a:r>
            <a:endParaRPr lang="en-US" sz="2000" dirty="0"/>
          </a:p>
        </p:txBody>
      </p:sp>
    </p:spTree>
    <p:extLst>
      <p:ext uri="{BB962C8B-B14F-4D97-AF65-F5344CB8AC3E}">
        <p14:creationId xmlns:p14="http://schemas.microsoft.com/office/powerpoint/2010/main" val="144578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16016" y="1268760"/>
            <a:ext cx="3779912" cy="1015663"/>
          </a:xfrm>
          <a:prstGeom prst="rect">
            <a:avLst/>
          </a:prstGeom>
        </p:spPr>
        <p:txBody>
          <a:bodyPr wrap="square">
            <a:spAutoFit/>
          </a:bodyPr>
          <a:lstStyle/>
          <a:p>
            <a:r>
              <a:rPr lang="de-DE" sz="2000" dirty="0"/>
              <a:t>Regina München: Sehr schön, die Strecke wird wahrscheinlich nicht so oft ein Radfahrer fahren?</a:t>
            </a:r>
            <a:endParaRPr lang="en-US" sz="2000" dirty="0"/>
          </a:p>
        </p:txBody>
      </p:sp>
      <p:sp>
        <p:nvSpPr>
          <p:cNvPr id="9" name="Rectangle 8"/>
          <p:cNvSpPr/>
          <p:nvPr/>
        </p:nvSpPr>
        <p:spPr>
          <a:xfrm>
            <a:off x="4571624" y="3436401"/>
            <a:ext cx="3672784" cy="2862322"/>
          </a:xfrm>
          <a:prstGeom prst="rect">
            <a:avLst/>
          </a:prstGeom>
        </p:spPr>
        <p:txBody>
          <a:bodyPr wrap="square">
            <a:spAutoFit/>
          </a:bodyPr>
          <a:lstStyle/>
          <a:p>
            <a:r>
              <a:rPr lang="de-DE" sz="2000" dirty="0" smtClean="0"/>
              <a:t>Doch </a:t>
            </a:r>
            <a:r>
              <a:rPr lang="de-DE" sz="2000" dirty="0"/>
              <a:t>hier im Süden sind viele Radler unterwegs, an der beweglichen Brücke 2 mit viel Gepäck, ich lag mit meinem Tipp falsch, </a:t>
            </a:r>
            <a:r>
              <a:rPr lang="de-DE" sz="2000" dirty="0" smtClean="0"/>
              <a:t>keine Deutschen, waren </a:t>
            </a:r>
            <a:r>
              <a:rPr lang="de-DE" sz="2000" dirty="0"/>
              <a:t>ältere Holländer. Die Meisten </a:t>
            </a:r>
            <a:r>
              <a:rPr lang="de-DE" sz="2000" dirty="0" smtClean="0"/>
              <a:t>sind Rennradler </a:t>
            </a:r>
            <a:r>
              <a:rPr lang="de-DE" sz="2000" dirty="0"/>
              <a:t>( am WE ) und Tagesausflügler. Im Norden dagegen Keine 🚴</a:t>
            </a:r>
            <a:endParaRPr lang="en-US" sz="2000" dirty="0"/>
          </a:p>
        </p:txBody>
      </p:sp>
      <p:pic>
        <p:nvPicPr>
          <p:cNvPr id="12" name="Picture 11"/>
          <p:cNvPicPr/>
          <p:nvPr/>
        </p:nvPicPr>
        <p:blipFill>
          <a:blip r:embed="rId2"/>
          <a:stretch>
            <a:fillRect/>
          </a:stretch>
        </p:blipFill>
        <p:spPr>
          <a:xfrm>
            <a:off x="502043" y="260648"/>
            <a:ext cx="3717925" cy="2788285"/>
          </a:xfrm>
          <a:prstGeom prst="rect">
            <a:avLst/>
          </a:prstGeom>
        </p:spPr>
      </p:pic>
      <p:pic>
        <p:nvPicPr>
          <p:cNvPr id="13" name="Picture 12"/>
          <p:cNvPicPr/>
          <p:nvPr/>
        </p:nvPicPr>
        <p:blipFill>
          <a:blip r:embed="rId3"/>
          <a:stretch>
            <a:fillRect/>
          </a:stretch>
        </p:blipFill>
        <p:spPr>
          <a:xfrm>
            <a:off x="502043" y="3319532"/>
            <a:ext cx="3717925" cy="2788285"/>
          </a:xfrm>
          <a:prstGeom prst="rect">
            <a:avLst/>
          </a:prstGeom>
        </p:spPr>
      </p:pic>
    </p:spTree>
    <p:extLst>
      <p:ext uri="{BB962C8B-B14F-4D97-AF65-F5344CB8AC3E}">
        <p14:creationId xmlns:p14="http://schemas.microsoft.com/office/powerpoint/2010/main" val="3688482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63888" y="226400"/>
            <a:ext cx="2376264" cy="2862322"/>
          </a:xfrm>
          <a:prstGeom prst="rect">
            <a:avLst/>
          </a:prstGeom>
        </p:spPr>
        <p:txBody>
          <a:bodyPr wrap="square">
            <a:spAutoFit/>
          </a:bodyPr>
          <a:lstStyle/>
          <a:p>
            <a:r>
              <a:rPr lang="de-DE" sz="2000" dirty="0"/>
              <a:t>Und hier schon mit dem Vaporetto nachmittags nach Venedig. Sowohl der Vaporetto als auch die Stadt für mein Gefühl zu voll aber mit schönen Blicken auf die </a:t>
            </a:r>
            <a:r>
              <a:rPr lang="de-DE" sz="2000" dirty="0" smtClean="0"/>
              <a:t>Stadt</a:t>
            </a:r>
            <a:endParaRPr lang="en-US" sz="2000" dirty="0"/>
          </a:p>
        </p:txBody>
      </p:sp>
      <p:pic>
        <p:nvPicPr>
          <p:cNvPr id="5" name="Picture 4"/>
          <p:cNvPicPr/>
          <p:nvPr/>
        </p:nvPicPr>
        <p:blipFill>
          <a:blip r:embed="rId2"/>
          <a:stretch>
            <a:fillRect/>
          </a:stretch>
        </p:blipFill>
        <p:spPr>
          <a:xfrm>
            <a:off x="395536" y="260648"/>
            <a:ext cx="3011170" cy="2258695"/>
          </a:xfrm>
          <a:prstGeom prst="rect">
            <a:avLst/>
          </a:prstGeom>
        </p:spPr>
      </p:pic>
      <p:pic>
        <p:nvPicPr>
          <p:cNvPr id="6" name="Picture 5"/>
          <p:cNvPicPr/>
          <p:nvPr/>
        </p:nvPicPr>
        <p:blipFill>
          <a:blip r:embed="rId3"/>
          <a:stretch>
            <a:fillRect/>
          </a:stretch>
        </p:blipFill>
        <p:spPr>
          <a:xfrm>
            <a:off x="5906584" y="211569"/>
            <a:ext cx="3077210" cy="2307590"/>
          </a:xfrm>
          <a:prstGeom prst="rect">
            <a:avLst/>
          </a:prstGeom>
        </p:spPr>
      </p:pic>
      <p:pic>
        <p:nvPicPr>
          <p:cNvPr id="7" name="Picture 6"/>
          <p:cNvPicPr/>
          <p:nvPr/>
        </p:nvPicPr>
        <p:blipFill>
          <a:blip r:embed="rId4"/>
          <a:stretch>
            <a:fillRect/>
          </a:stretch>
        </p:blipFill>
        <p:spPr>
          <a:xfrm>
            <a:off x="395535" y="3356992"/>
            <a:ext cx="3717925" cy="2788285"/>
          </a:xfrm>
          <a:prstGeom prst="rect">
            <a:avLst/>
          </a:prstGeom>
        </p:spPr>
      </p:pic>
      <p:pic>
        <p:nvPicPr>
          <p:cNvPr id="8" name="Picture 7"/>
          <p:cNvPicPr/>
          <p:nvPr/>
        </p:nvPicPr>
        <p:blipFill>
          <a:blip r:embed="rId5"/>
          <a:stretch>
            <a:fillRect/>
          </a:stretch>
        </p:blipFill>
        <p:spPr>
          <a:xfrm>
            <a:off x="4453088" y="3274970"/>
            <a:ext cx="4392488" cy="2952328"/>
          </a:xfrm>
          <a:prstGeom prst="rect">
            <a:avLst/>
          </a:prstGeom>
        </p:spPr>
      </p:pic>
    </p:spTree>
    <p:extLst>
      <p:ext uri="{BB962C8B-B14F-4D97-AF65-F5344CB8AC3E}">
        <p14:creationId xmlns:p14="http://schemas.microsoft.com/office/powerpoint/2010/main" val="74203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968" y="332656"/>
            <a:ext cx="4572000" cy="2554545"/>
          </a:xfrm>
          <a:prstGeom prst="rect">
            <a:avLst/>
          </a:prstGeom>
        </p:spPr>
        <p:txBody>
          <a:bodyPr>
            <a:spAutoFit/>
          </a:bodyPr>
          <a:lstStyle/>
          <a:p>
            <a:r>
              <a:rPr lang="de-DE" sz="2000" dirty="0" smtClean="0"/>
              <a:t>Am </a:t>
            </a:r>
            <a:r>
              <a:rPr lang="de-DE" sz="2000" dirty="0"/>
              <a:t>Abend Blick auf Venedig von der total ruhigen Lido Insel </a:t>
            </a:r>
            <a:r>
              <a:rPr lang="de-DE" sz="2000" dirty="0" smtClean="0"/>
              <a:t>gegenüber. Na ja tagsüber ist schon auch was los aber Hotels sehr viel günstiger und  viel weniger Gewühl. </a:t>
            </a:r>
            <a:r>
              <a:rPr lang="de-DE" sz="2000" dirty="0"/>
              <a:t>Die Sonne geht unter und ich habe Panorama Blick beim Abendessen auf einer </a:t>
            </a:r>
            <a:r>
              <a:rPr lang="de-DE" sz="2000" dirty="0" smtClean="0"/>
              <a:t>Parkbank total allein.</a:t>
            </a:r>
            <a:endParaRPr lang="en-US" sz="2000" dirty="0"/>
          </a:p>
        </p:txBody>
      </p:sp>
      <p:pic>
        <p:nvPicPr>
          <p:cNvPr id="5" name="Picture 4"/>
          <p:cNvPicPr/>
          <p:nvPr/>
        </p:nvPicPr>
        <p:blipFill>
          <a:blip r:embed="rId2"/>
          <a:stretch>
            <a:fillRect/>
          </a:stretch>
        </p:blipFill>
        <p:spPr>
          <a:xfrm>
            <a:off x="410800" y="332656"/>
            <a:ext cx="3717925" cy="2788285"/>
          </a:xfrm>
          <a:prstGeom prst="rect">
            <a:avLst/>
          </a:prstGeom>
        </p:spPr>
      </p:pic>
      <p:pic>
        <p:nvPicPr>
          <p:cNvPr id="6" name="Picture 5"/>
          <p:cNvPicPr/>
          <p:nvPr/>
        </p:nvPicPr>
        <p:blipFill>
          <a:blip r:embed="rId3"/>
          <a:stretch>
            <a:fillRect/>
          </a:stretch>
        </p:blipFill>
        <p:spPr>
          <a:xfrm>
            <a:off x="4128725" y="2887202"/>
            <a:ext cx="4727243" cy="3618116"/>
          </a:xfrm>
          <a:prstGeom prst="rect">
            <a:avLst/>
          </a:prstGeom>
        </p:spPr>
      </p:pic>
    </p:spTree>
    <p:extLst>
      <p:ext uri="{BB962C8B-B14F-4D97-AF65-F5344CB8AC3E}">
        <p14:creationId xmlns:p14="http://schemas.microsoft.com/office/powerpoint/2010/main" val="42826801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425" y="116632"/>
            <a:ext cx="1779303"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01.8.</a:t>
            </a:r>
            <a:endParaRPr lang="en-US" sz="3200" dirty="0"/>
          </a:p>
        </p:txBody>
      </p:sp>
      <p:pic>
        <p:nvPicPr>
          <p:cNvPr id="5" name="Picture 4"/>
          <p:cNvPicPr/>
          <p:nvPr/>
        </p:nvPicPr>
        <p:blipFill>
          <a:blip r:embed="rId2"/>
          <a:stretch>
            <a:fillRect/>
          </a:stretch>
        </p:blipFill>
        <p:spPr>
          <a:xfrm>
            <a:off x="611560" y="750714"/>
            <a:ext cx="3717925" cy="2788285"/>
          </a:xfrm>
          <a:prstGeom prst="rect">
            <a:avLst/>
          </a:prstGeom>
        </p:spPr>
      </p:pic>
      <p:sp>
        <p:nvSpPr>
          <p:cNvPr id="6" name="Rectangle 5"/>
          <p:cNvSpPr/>
          <p:nvPr/>
        </p:nvSpPr>
        <p:spPr>
          <a:xfrm>
            <a:off x="4427984" y="246159"/>
            <a:ext cx="4572000" cy="3477875"/>
          </a:xfrm>
          <a:prstGeom prst="rect">
            <a:avLst/>
          </a:prstGeom>
        </p:spPr>
        <p:txBody>
          <a:bodyPr>
            <a:spAutoFit/>
          </a:bodyPr>
          <a:lstStyle/>
          <a:p>
            <a:r>
              <a:rPr lang="de-DE" sz="2000" dirty="0"/>
              <a:t>Morgens auf dem Weg vom Lido nach Venedig. Die Fähre </a:t>
            </a:r>
            <a:r>
              <a:rPr lang="de-DE" sz="2000" dirty="0" smtClean="0"/>
              <a:t>von St. </a:t>
            </a:r>
            <a:r>
              <a:rPr lang="de-DE" sz="2000" dirty="0" err="1" smtClean="0"/>
              <a:t>Nicoló</a:t>
            </a:r>
            <a:r>
              <a:rPr lang="de-DE" sz="2000" dirty="0" smtClean="0"/>
              <a:t> mit </a:t>
            </a:r>
            <a:r>
              <a:rPr lang="de-DE" sz="2000" dirty="0"/>
              <a:t>Lastern, Autos ( und 🚴) fährt alle 40 min. Habe also viel Zeit Zug geht um 13:35 von </a:t>
            </a:r>
            <a:r>
              <a:rPr lang="de-DE" sz="2000" dirty="0" err="1"/>
              <a:t>Sta</a:t>
            </a:r>
            <a:r>
              <a:rPr lang="de-DE" sz="2000" dirty="0"/>
              <a:t>. Lucia ( gibt nur Heilige in V.) In und vor er Bahnstation ist natürlich wieder der Bär los, </a:t>
            </a:r>
            <a:r>
              <a:rPr lang="de-DE" sz="2000" dirty="0" err="1"/>
              <a:t>Touris</a:t>
            </a:r>
            <a:r>
              <a:rPr lang="de-DE" sz="2000" dirty="0"/>
              <a:t> die Menge am </a:t>
            </a:r>
            <a:r>
              <a:rPr lang="de-DE" sz="2000" dirty="0" err="1"/>
              <a:t>Canale</a:t>
            </a:r>
            <a:r>
              <a:rPr lang="de-DE" sz="2000" dirty="0"/>
              <a:t> Grande. </a:t>
            </a:r>
            <a:r>
              <a:rPr lang="de-DE" sz="2000" dirty="0" smtClean="0"/>
              <a:t>Ich schiebe </a:t>
            </a:r>
            <a:r>
              <a:rPr lang="de-DE" sz="2000" dirty="0"/>
              <a:t>mein Rad </a:t>
            </a:r>
            <a:r>
              <a:rPr lang="de-DE" sz="2000" dirty="0" smtClean="0"/>
              <a:t>durch </a:t>
            </a:r>
            <a:r>
              <a:rPr lang="de-DE" sz="2000" dirty="0"/>
              <a:t>die Menge um noch ein Brotzeit für die Rückfahrt zu kaufen (Fahrradfahren in V. verboten</a:t>
            </a:r>
            <a:endParaRPr lang="en-US" sz="2000" dirty="0"/>
          </a:p>
        </p:txBody>
      </p:sp>
      <p:pic>
        <p:nvPicPr>
          <p:cNvPr id="8" name="Picture 7"/>
          <p:cNvPicPr/>
          <p:nvPr/>
        </p:nvPicPr>
        <p:blipFill>
          <a:blip r:embed="rId3"/>
          <a:stretch>
            <a:fillRect/>
          </a:stretch>
        </p:blipFill>
        <p:spPr>
          <a:xfrm>
            <a:off x="611559" y="3717032"/>
            <a:ext cx="3717925" cy="2788285"/>
          </a:xfrm>
          <a:prstGeom prst="rect">
            <a:avLst/>
          </a:prstGeom>
        </p:spPr>
      </p:pic>
      <p:sp>
        <p:nvSpPr>
          <p:cNvPr id="9" name="Rectangle 8"/>
          <p:cNvSpPr/>
          <p:nvPr/>
        </p:nvSpPr>
        <p:spPr>
          <a:xfrm>
            <a:off x="4535048" y="3727695"/>
            <a:ext cx="4357872" cy="2862322"/>
          </a:xfrm>
          <a:prstGeom prst="rect">
            <a:avLst/>
          </a:prstGeom>
        </p:spPr>
        <p:txBody>
          <a:bodyPr wrap="square">
            <a:spAutoFit/>
          </a:bodyPr>
          <a:lstStyle/>
          <a:p>
            <a:r>
              <a:rPr lang="de-DE" sz="2000" dirty="0" smtClean="0"/>
              <a:t>Das Gewusel </a:t>
            </a:r>
            <a:r>
              <a:rPr lang="de-DE" sz="2000" dirty="0"/>
              <a:t>der Schiffe und Boote (nach welchen Verkehrsregeln?) hier vor San Marco, ist schon irre. Der Lastentransporter heute fährt wesentlich ruhiger und ist leerer als der Vaporetto (Wasserbusbetrieb) gestern.😎</a:t>
            </a:r>
            <a:endParaRPr lang="en-US" sz="2000" dirty="0"/>
          </a:p>
          <a:p>
            <a:r>
              <a:rPr lang="de-DE" sz="2000" dirty="0"/>
              <a:t>Sitze im Zug nach München und wir fahren </a:t>
            </a:r>
            <a:endParaRPr lang="en-US" sz="2000" dirty="0"/>
          </a:p>
        </p:txBody>
      </p:sp>
    </p:spTree>
    <p:extLst>
      <p:ext uri="{BB962C8B-B14F-4D97-AF65-F5344CB8AC3E}">
        <p14:creationId xmlns:p14="http://schemas.microsoft.com/office/powerpoint/2010/main" val="2552835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458616" cy="634082"/>
          </a:xfrm>
        </p:spPr>
        <p:txBody>
          <a:bodyPr>
            <a:normAutofit/>
          </a:bodyPr>
          <a:lstStyle/>
          <a:p>
            <a:r>
              <a:rPr lang="de-DE" sz="3200" dirty="0"/>
              <a:t>22.7</a:t>
            </a:r>
            <a:r>
              <a:rPr lang="de-DE" sz="3200" dirty="0" smtClean="0"/>
              <a:t>.</a:t>
            </a:r>
            <a:endParaRPr lang="en-US" sz="3200" dirty="0"/>
          </a:p>
        </p:txBody>
      </p:sp>
      <p:sp>
        <p:nvSpPr>
          <p:cNvPr id="3" name="Content Placeholder 2"/>
          <p:cNvSpPr>
            <a:spLocks noGrp="1"/>
          </p:cNvSpPr>
          <p:nvPr>
            <p:ph idx="1"/>
          </p:nvPr>
        </p:nvSpPr>
        <p:spPr>
          <a:xfrm>
            <a:off x="539552" y="908721"/>
            <a:ext cx="8352928" cy="2016223"/>
          </a:xfrm>
        </p:spPr>
        <p:txBody>
          <a:bodyPr>
            <a:normAutofit/>
          </a:bodyPr>
          <a:lstStyle/>
          <a:p>
            <a:pPr marL="0" indent="0">
              <a:buNone/>
            </a:pPr>
            <a:r>
              <a:rPr lang="de-DE" sz="2000" dirty="0"/>
              <a:t>Bin auf dem Weg nach Lienz mit dem Zug.(Text zum Teil vom Handy </a:t>
            </a:r>
            <a:r>
              <a:rPr lang="de-DE" sz="2000" dirty="0" smtClean="0"/>
              <a:t>und WhatsApp </a:t>
            </a:r>
            <a:r>
              <a:rPr lang="de-DE" sz="2000" dirty="0"/>
              <a:t>Dialog)</a:t>
            </a:r>
            <a:endParaRPr lang="en-US" sz="2000" dirty="0"/>
          </a:p>
          <a:p>
            <a:pPr marL="0" indent="0">
              <a:buNone/>
            </a:pPr>
            <a:r>
              <a:rPr lang="de-DE" sz="2000" dirty="0" smtClean="0">
                <a:effectLst/>
              </a:rPr>
              <a:t>Ich saß gerade im Zug nach </a:t>
            </a:r>
            <a:r>
              <a:rPr lang="de-DE" sz="2000" dirty="0" err="1" smtClean="0">
                <a:effectLst/>
              </a:rPr>
              <a:t>Franzensfeste</a:t>
            </a:r>
            <a:r>
              <a:rPr lang="de-DE" sz="2000" dirty="0" smtClean="0">
                <a:effectLst/>
              </a:rPr>
              <a:t>, mein Gepäck hatte ich in der 1. Klasse gelassen, aus der ich natürlich rausgeflogen bin. Also die 2. Klasse war picke-packe voll aber hatte einen Sitzplatz, gut gegessen und getrunken, was will man mehr. Jetzt heißt es, Brotzeit kaufen und Pedale schmieren.</a:t>
            </a:r>
            <a:r>
              <a:rPr lang="en-US" sz="2000" dirty="0" smtClean="0">
                <a:effectLst/>
              </a:rPr>
              <a:t> </a:t>
            </a:r>
            <a:endParaRPr lang="en-US" sz="2000" dirty="0"/>
          </a:p>
        </p:txBody>
      </p:sp>
      <p:pic>
        <p:nvPicPr>
          <p:cNvPr id="4" name="Picture 3"/>
          <p:cNvPicPr/>
          <p:nvPr/>
        </p:nvPicPr>
        <p:blipFill>
          <a:blip r:embed="rId2"/>
          <a:stretch>
            <a:fillRect/>
          </a:stretch>
        </p:blipFill>
        <p:spPr>
          <a:xfrm>
            <a:off x="539552" y="2924944"/>
            <a:ext cx="4320480" cy="2862322"/>
          </a:xfrm>
          <a:prstGeom prst="rect">
            <a:avLst/>
          </a:prstGeom>
        </p:spPr>
      </p:pic>
      <p:sp>
        <p:nvSpPr>
          <p:cNvPr id="7" name="Rectangle 6"/>
          <p:cNvSpPr/>
          <p:nvPr/>
        </p:nvSpPr>
        <p:spPr>
          <a:xfrm>
            <a:off x="5004048" y="2924944"/>
            <a:ext cx="3851920" cy="3477875"/>
          </a:xfrm>
          <a:prstGeom prst="rect">
            <a:avLst/>
          </a:prstGeom>
        </p:spPr>
        <p:txBody>
          <a:bodyPr wrap="square">
            <a:spAutoFit/>
          </a:bodyPr>
          <a:lstStyle/>
          <a:p>
            <a:r>
              <a:rPr lang="de-DE" sz="2000" dirty="0" smtClean="0"/>
              <a:t>Schöner Radweg an der Drau von Lienz bis zum Anfang des Plöckenpass. Es sind eigentlich zwei Passhöhen, die 1.Gailberghöhe, dann geht’s runter nach </a:t>
            </a:r>
            <a:r>
              <a:rPr lang="de-DE" sz="2000" dirty="0" err="1" smtClean="0"/>
              <a:t>Kötschach</a:t>
            </a:r>
            <a:r>
              <a:rPr lang="de-DE" sz="2000" dirty="0" smtClean="0"/>
              <a:t>, dann wieder rauf auf die Höhe des Plöckenpass (gar nicht so hoch 1357 m aber von Lienz 673 m doch zwei steile Ansteige). Abendessen  am Zelt (wieder etwas spät fürs Selfie)</a:t>
            </a:r>
            <a:endParaRPr lang="en-US" sz="2000" dirty="0"/>
          </a:p>
        </p:txBody>
      </p:sp>
    </p:spTree>
    <p:extLst>
      <p:ext uri="{BB962C8B-B14F-4D97-AF65-F5344CB8AC3E}">
        <p14:creationId xmlns:p14="http://schemas.microsoft.com/office/powerpoint/2010/main" val="2822977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stretch>
            <a:fillRect/>
          </a:stretch>
        </p:blipFill>
        <p:spPr>
          <a:xfrm>
            <a:off x="323528" y="161894"/>
            <a:ext cx="3765129" cy="2520280"/>
          </a:xfrm>
          <a:prstGeom prst="rect">
            <a:avLst/>
          </a:prstGeom>
        </p:spPr>
      </p:pic>
      <p:pic>
        <p:nvPicPr>
          <p:cNvPr id="11" name="Picture 10"/>
          <p:cNvPicPr/>
          <p:nvPr/>
        </p:nvPicPr>
        <p:blipFill>
          <a:blip r:embed="rId3"/>
          <a:stretch>
            <a:fillRect/>
          </a:stretch>
        </p:blipFill>
        <p:spPr>
          <a:xfrm>
            <a:off x="4211960" y="178998"/>
            <a:ext cx="3528392" cy="2817954"/>
          </a:xfrm>
          <a:prstGeom prst="rect">
            <a:avLst/>
          </a:prstGeom>
        </p:spPr>
      </p:pic>
      <p:pic>
        <p:nvPicPr>
          <p:cNvPr id="12" name="Picture 11"/>
          <p:cNvPicPr/>
          <p:nvPr/>
        </p:nvPicPr>
        <p:blipFill>
          <a:blip r:embed="rId4"/>
          <a:stretch>
            <a:fillRect/>
          </a:stretch>
        </p:blipFill>
        <p:spPr>
          <a:xfrm>
            <a:off x="326487" y="2780928"/>
            <a:ext cx="3762169" cy="2592288"/>
          </a:xfrm>
          <a:prstGeom prst="rect">
            <a:avLst/>
          </a:prstGeom>
        </p:spPr>
      </p:pic>
      <p:sp>
        <p:nvSpPr>
          <p:cNvPr id="7" name="Rectangle 6"/>
          <p:cNvSpPr/>
          <p:nvPr/>
        </p:nvSpPr>
        <p:spPr>
          <a:xfrm>
            <a:off x="4283968" y="3212976"/>
            <a:ext cx="4572000" cy="2554545"/>
          </a:xfrm>
          <a:prstGeom prst="rect">
            <a:avLst/>
          </a:prstGeom>
        </p:spPr>
        <p:txBody>
          <a:bodyPr>
            <a:spAutoFit/>
          </a:bodyPr>
          <a:lstStyle/>
          <a:p>
            <a:r>
              <a:rPr lang="de-DE" sz="2000" dirty="0"/>
              <a:t>Campingplatz eher durchschnittlich, war aber nach 2 Std bergauf bis zur </a:t>
            </a:r>
            <a:r>
              <a:rPr lang="de-DE" sz="2000" dirty="0" err="1"/>
              <a:t>Gailberghöhe</a:t>
            </a:r>
            <a:r>
              <a:rPr lang="de-DE" sz="2000" dirty="0"/>
              <a:t> nicht so einfach, ein flaches Stück Wald zu finden. Dafür </a:t>
            </a:r>
            <a:r>
              <a:rPr lang="de-DE" sz="2000" dirty="0" smtClean="0"/>
              <a:t>Abendessen: </a:t>
            </a:r>
            <a:r>
              <a:rPr lang="de-DE" sz="2000" dirty="0"/>
              <a:t>Krabben asiatisch mit Märzen Bier und Knoblauch Frischkäse. Morgen nochmal ´</a:t>
            </a:r>
            <a:r>
              <a:rPr lang="de-DE" sz="2000" dirty="0" smtClean="0"/>
              <a:t>nen </a:t>
            </a:r>
            <a:r>
              <a:rPr lang="de-DE" sz="2000" dirty="0"/>
              <a:t>Berg Plöckenpass 2. Teil  und dann hui ab nach Friaul und hoffentlich Triest .</a:t>
            </a:r>
            <a:endParaRPr lang="en-US" sz="2000" dirty="0"/>
          </a:p>
        </p:txBody>
      </p:sp>
    </p:spTree>
    <p:extLst>
      <p:ext uri="{BB962C8B-B14F-4D97-AF65-F5344CB8AC3E}">
        <p14:creationId xmlns:p14="http://schemas.microsoft.com/office/powerpoint/2010/main" val="20137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3184" y="116632"/>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23.7.</a:t>
            </a:r>
            <a:endParaRPr lang="en-US" sz="3200" dirty="0"/>
          </a:p>
        </p:txBody>
      </p:sp>
      <p:pic>
        <p:nvPicPr>
          <p:cNvPr id="5" name="Picture 4"/>
          <p:cNvPicPr/>
          <p:nvPr/>
        </p:nvPicPr>
        <p:blipFill>
          <a:blip r:embed="rId2"/>
          <a:stretch>
            <a:fillRect/>
          </a:stretch>
        </p:blipFill>
        <p:spPr>
          <a:xfrm>
            <a:off x="323528" y="836712"/>
            <a:ext cx="4032448" cy="2808312"/>
          </a:xfrm>
          <a:prstGeom prst="rect">
            <a:avLst/>
          </a:prstGeom>
        </p:spPr>
      </p:pic>
      <p:pic>
        <p:nvPicPr>
          <p:cNvPr id="6" name="Picture 5"/>
          <p:cNvPicPr/>
          <p:nvPr/>
        </p:nvPicPr>
        <p:blipFill>
          <a:blip r:embed="rId3"/>
          <a:stretch>
            <a:fillRect/>
          </a:stretch>
        </p:blipFill>
        <p:spPr>
          <a:xfrm>
            <a:off x="4499992" y="836712"/>
            <a:ext cx="3816424" cy="2808312"/>
          </a:xfrm>
          <a:prstGeom prst="rect">
            <a:avLst/>
          </a:prstGeom>
        </p:spPr>
      </p:pic>
      <p:sp>
        <p:nvSpPr>
          <p:cNvPr id="7" name="Rectangle 6"/>
          <p:cNvSpPr/>
          <p:nvPr/>
        </p:nvSpPr>
        <p:spPr>
          <a:xfrm>
            <a:off x="251520" y="3713796"/>
            <a:ext cx="6840760" cy="2554545"/>
          </a:xfrm>
          <a:prstGeom prst="rect">
            <a:avLst/>
          </a:prstGeom>
        </p:spPr>
        <p:txBody>
          <a:bodyPr wrap="square">
            <a:spAutoFit/>
          </a:bodyPr>
          <a:lstStyle/>
          <a:p>
            <a:r>
              <a:rPr lang="de-DE" sz="2000" dirty="0"/>
              <a:t>Geschafft über den Plöckenpass, puh, das Anstrengendste war durch die Galerien zu schieben. Wenn man noch nie einen Hörsturz hatte, hier kann man sich einen holen 🏍!! aus ganz Europa machen einen Höllenlärm, klar, sie selber haben sie einen Helm auf, die Autofahrer machen die Fenster zu. Jetzt Siesta, ruhiger </a:t>
            </a:r>
            <a:r>
              <a:rPr lang="de-DE" sz="2000" dirty="0" smtClean="0"/>
              <a:t>😴 </a:t>
            </a:r>
            <a:endParaRPr lang="en-US" sz="2000" dirty="0"/>
          </a:p>
          <a:p>
            <a:r>
              <a:rPr lang="de-DE" sz="2000" dirty="0" smtClean="0">
                <a:effectLst/>
              </a:rPr>
              <a:t>Allerdings war ich auch der einzige Radfahrer mit Gepäck, ein paar Rennradler</a:t>
            </a:r>
            <a:r>
              <a:rPr lang="en-US" sz="2000" dirty="0" smtClean="0">
                <a:effectLst/>
              </a:rPr>
              <a:t> </a:t>
            </a:r>
            <a:endParaRPr lang="en-US" sz="2000" dirty="0"/>
          </a:p>
        </p:txBody>
      </p:sp>
    </p:spTree>
    <p:extLst>
      <p:ext uri="{BB962C8B-B14F-4D97-AF65-F5344CB8AC3E}">
        <p14:creationId xmlns:p14="http://schemas.microsoft.com/office/powerpoint/2010/main" val="48863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7064" y="260648"/>
            <a:ext cx="4572000" cy="2246769"/>
          </a:xfrm>
          <a:prstGeom prst="rect">
            <a:avLst/>
          </a:prstGeom>
        </p:spPr>
        <p:txBody>
          <a:bodyPr>
            <a:spAutoFit/>
          </a:bodyPr>
          <a:lstStyle/>
          <a:p>
            <a:r>
              <a:rPr lang="de-DE" sz="2000" dirty="0" smtClean="0"/>
              <a:t>Bin  etwas weiter,  sitze an einem sehr schönen Platz trinke ein wahnsinnig gutes Bier: Lidl Festbier. Hat vielleicht mit der Temperatur von über 30 Grad zu tun. Die Fahrt durch die Serpentinen runter war schön und entspannt 700 Höhenmeter in null Komma nix. </a:t>
            </a:r>
            <a:endParaRPr lang="en-US" sz="2000" dirty="0"/>
          </a:p>
        </p:txBody>
      </p:sp>
      <p:pic>
        <p:nvPicPr>
          <p:cNvPr id="5" name="Picture 4"/>
          <p:cNvPicPr/>
          <p:nvPr/>
        </p:nvPicPr>
        <p:blipFill>
          <a:blip r:embed="rId2"/>
          <a:stretch>
            <a:fillRect/>
          </a:stretch>
        </p:blipFill>
        <p:spPr>
          <a:xfrm>
            <a:off x="172601" y="404664"/>
            <a:ext cx="3960440" cy="2808312"/>
          </a:xfrm>
          <a:prstGeom prst="rect">
            <a:avLst/>
          </a:prstGeom>
        </p:spPr>
      </p:pic>
      <p:pic>
        <p:nvPicPr>
          <p:cNvPr id="6" name="Picture 5"/>
          <p:cNvPicPr/>
          <p:nvPr/>
        </p:nvPicPr>
        <p:blipFill>
          <a:blip r:embed="rId3"/>
          <a:stretch>
            <a:fillRect/>
          </a:stretch>
        </p:blipFill>
        <p:spPr>
          <a:xfrm>
            <a:off x="344707" y="4083908"/>
            <a:ext cx="3616228" cy="2664296"/>
          </a:xfrm>
          <a:prstGeom prst="rect">
            <a:avLst/>
          </a:prstGeom>
        </p:spPr>
      </p:pic>
      <p:sp>
        <p:nvSpPr>
          <p:cNvPr id="7" name="Rectangle 6"/>
          <p:cNvSpPr/>
          <p:nvPr/>
        </p:nvSpPr>
        <p:spPr>
          <a:xfrm>
            <a:off x="4354375" y="6348094"/>
            <a:ext cx="4357283" cy="400110"/>
          </a:xfrm>
          <a:prstGeom prst="rect">
            <a:avLst/>
          </a:prstGeom>
        </p:spPr>
        <p:txBody>
          <a:bodyPr wrap="none">
            <a:spAutoFit/>
          </a:bodyPr>
          <a:lstStyle/>
          <a:p>
            <a:pPr algn="r"/>
            <a:r>
              <a:rPr lang="de-DE" sz="2000" dirty="0"/>
              <a:t>Und das ein sehr schönes Haus in Friaul </a:t>
            </a:r>
            <a:endParaRPr lang="en-US" sz="2000" dirty="0"/>
          </a:p>
        </p:txBody>
      </p:sp>
      <p:sp>
        <p:nvSpPr>
          <p:cNvPr id="8" name="Rectangle 7"/>
          <p:cNvSpPr/>
          <p:nvPr/>
        </p:nvSpPr>
        <p:spPr>
          <a:xfrm>
            <a:off x="4377064" y="3905075"/>
            <a:ext cx="4572000" cy="2554545"/>
          </a:xfrm>
          <a:prstGeom prst="rect">
            <a:avLst/>
          </a:prstGeom>
        </p:spPr>
        <p:txBody>
          <a:bodyPr>
            <a:spAutoFit/>
          </a:bodyPr>
          <a:lstStyle/>
          <a:p>
            <a:r>
              <a:rPr lang="de-DE" sz="2000" dirty="0" smtClean="0"/>
              <a:t>Jetzt geht's weiter auf eher flacher Strecke aber eher nicht über Berge nach Richtung Udine und hoffentlich Triest aber wie sagt der Araber Inshallah / so Gott will und ich hoffe so ist es auch. Eine gute Nacht für alle und ich grüße aus dem norditalienischen wunderbaren Bergland in Friaul. </a:t>
            </a:r>
            <a:endParaRPr lang="en-US" sz="2000" dirty="0"/>
          </a:p>
        </p:txBody>
      </p:sp>
      <p:sp>
        <p:nvSpPr>
          <p:cNvPr id="9" name="Rectangle 8"/>
          <p:cNvSpPr/>
          <p:nvPr/>
        </p:nvSpPr>
        <p:spPr>
          <a:xfrm>
            <a:off x="323994" y="3204046"/>
            <a:ext cx="8753774" cy="677108"/>
          </a:xfrm>
          <a:prstGeom prst="rect">
            <a:avLst/>
          </a:prstGeom>
        </p:spPr>
        <p:txBody>
          <a:bodyPr wrap="square">
            <a:spAutoFit/>
          </a:bodyPr>
          <a:lstStyle/>
          <a:p>
            <a:r>
              <a:rPr lang="de-DE" sz="2000" dirty="0" smtClean="0"/>
              <a:t>Hier </a:t>
            </a:r>
            <a:r>
              <a:rPr lang="de-DE" sz="2000" dirty="0"/>
              <a:t>noch ein “Heldenfriedhof” am </a:t>
            </a:r>
            <a:r>
              <a:rPr lang="de-DE" sz="2000" dirty="0" smtClean="0"/>
              <a:t>Pass.  </a:t>
            </a:r>
            <a:r>
              <a:rPr lang="de-DE" sz="2000" dirty="0"/>
              <a:t>Mehr dazu  im Internet </a:t>
            </a:r>
            <a:r>
              <a:rPr lang="de-DE" u="sng" dirty="0">
                <a:hlinkClick r:id="rId4"/>
              </a:rPr>
              <a:t>https://de.wikipedia.org/</a:t>
            </a:r>
            <a:r>
              <a:rPr lang="de-DE" u="sng" dirty="0" err="1">
                <a:hlinkClick r:id="rId4"/>
              </a:rPr>
              <a:t>wiki</a:t>
            </a:r>
            <a:r>
              <a:rPr lang="de-DE" u="sng" dirty="0">
                <a:hlinkClick r:id="rId4"/>
              </a:rPr>
              <a:t>/Gebirgskrieg_1915–1918</a:t>
            </a:r>
            <a:endParaRPr lang="en-US" dirty="0"/>
          </a:p>
        </p:txBody>
      </p:sp>
    </p:spTree>
    <p:extLst>
      <p:ext uri="{BB962C8B-B14F-4D97-AF65-F5344CB8AC3E}">
        <p14:creationId xmlns:p14="http://schemas.microsoft.com/office/powerpoint/2010/main" val="1535840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39952" y="260648"/>
            <a:ext cx="4572000" cy="4093428"/>
          </a:xfrm>
          <a:prstGeom prst="rect">
            <a:avLst/>
          </a:prstGeom>
        </p:spPr>
        <p:txBody>
          <a:bodyPr>
            <a:spAutoFit/>
          </a:bodyPr>
          <a:lstStyle/>
          <a:p>
            <a:r>
              <a:rPr lang="de-DE" sz="2000" dirty="0"/>
              <a:t>Also heute war ein ganz guter Tag und habe auch einen sehr schönen Platz im Wald gefunden. Der Plöckenpass, über den habe ich ja schon berichtet, trotzdem habe ich dort bei dem Bild eine nette Brotzeit gemacht und es war ein schöner Moment aus der Galerie zu kommen ins freie und sich zu freuen. Blick zurück auf die Autos und die Gäste in der Gastwirtschaft. Jetzt bin ich bis Tolmezzo gekommen, der Fluss heißt Torrente But und fließt in den Tagliamento, den ich später noch wiederzusehen hoffe. </a:t>
            </a:r>
            <a:endParaRPr lang="en-US" sz="2000" dirty="0"/>
          </a:p>
        </p:txBody>
      </p:sp>
      <p:pic>
        <p:nvPicPr>
          <p:cNvPr id="16" name="Picture 15"/>
          <p:cNvPicPr/>
          <p:nvPr/>
        </p:nvPicPr>
        <p:blipFill>
          <a:blip r:embed="rId2"/>
          <a:stretch>
            <a:fillRect/>
          </a:stretch>
        </p:blipFill>
        <p:spPr>
          <a:xfrm>
            <a:off x="289984" y="404664"/>
            <a:ext cx="3672408" cy="2830173"/>
          </a:xfrm>
          <a:prstGeom prst="rect">
            <a:avLst/>
          </a:prstGeom>
        </p:spPr>
      </p:pic>
      <p:pic>
        <p:nvPicPr>
          <p:cNvPr id="17" name="Picture 16"/>
          <p:cNvPicPr/>
          <p:nvPr/>
        </p:nvPicPr>
        <p:blipFill>
          <a:blip r:embed="rId3"/>
          <a:stretch>
            <a:fillRect/>
          </a:stretch>
        </p:blipFill>
        <p:spPr>
          <a:xfrm>
            <a:off x="289984" y="3356992"/>
            <a:ext cx="3672408" cy="2520280"/>
          </a:xfrm>
          <a:prstGeom prst="rect">
            <a:avLst/>
          </a:prstGeom>
        </p:spPr>
      </p:pic>
    </p:spTree>
    <p:extLst>
      <p:ext uri="{BB962C8B-B14F-4D97-AF65-F5344CB8AC3E}">
        <p14:creationId xmlns:p14="http://schemas.microsoft.com/office/powerpoint/2010/main" val="29016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3184" y="116632"/>
            <a:ext cx="2458616" cy="6340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200" dirty="0" smtClean="0"/>
              <a:t>24.7.</a:t>
            </a:r>
            <a:endParaRPr lang="en-US" sz="3200" dirty="0"/>
          </a:p>
        </p:txBody>
      </p:sp>
      <p:pic>
        <p:nvPicPr>
          <p:cNvPr id="5" name="Picture 4"/>
          <p:cNvPicPr/>
          <p:nvPr/>
        </p:nvPicPr>
        <p:blipFill>
          <a:blip r:embed="rId2"/>
          <a:stretch>
            <a:fillRect/>
          </a:stretch>
        </p:blipFill>
        <p:spPr>
          <a:xfrm>
            <a:off x="755576" y="782118"/>
            <a:ext cx="3816424" cy="2646881"/>
          </a:xfrm>
          <a:prstGeom prst="rect">
            <a:avLst/>
          </a:prstGeom>
        </p:spPr>
      </p:pic>
      <p:sp>
        <p:nvSpPr>
          <p:cNvPr id="11" name="Rectangle 10"/>
          <p:cNvSpPr/>
          <p:nvPr/>
        </p:nvSpPr>
        <p:spPr>
          <a:xfrm>
            <a:off x="2267744" y="3547140"/>
            <a:ext cx="3024336" cy="3170099"/>
          </a:xfrm>
          <a:prstGeom prst="rect">
            <a:avLst/>
          </a:prstGeom>
        </p:spPr>
        <p:txBody>
          <a:bodyPr wrap="square">
            <a:spAutoFit/>
          </a:bodyPr>
          <a:lstStyle/>
          <a:p>
            <a:r>
              <a:rPr lang="de-DE" sz="2000" dirty="0" smtClean="0"/>
              <a:t>Bin </a:t>
            </a:r>
            <a:r>
              <a:rPr lang="de-DE" sz="2000" dirty="0"/>
              <a:t>kurz vor Udine, Zeit für Siesta. Kleine Pannen: eine Satteltasche geplatzt, umgepackt, dadurch Fronttaschen zu schwer und bremsen das Vorderrad. Alles gerichtet, Kaffee gekocht, Siesta mit schönem Blick auf </a:t>
            </a:r>
            <a:r>
              <a:rPr lang="de-DE" sz="2000" dirty="0" err="1"/>
              <a:t>Tropo</a:t>
            </a:r>
            <a:r>
              <a:rPr lang="de-DE" sz="2000" dirty="0"/>
              <a:t> Grande 😋.</a:t>
            </a:r>
            <a:endParaRPr lang="en-US" sz="2000" dirty="0"/>
          </a:p>
        </p:txBody>
      </p:sp>
      <p:pic>
        <p:nvPicPr>
          <p:cNvPr id="14" name="Picture 13"/>
          <p:cNvPicPr/>
          <p:nvPr/>
        </p:nvPicPr>
        <p:blipFill>
          <a:blip r:embed="rId3"/>
          <a:stretch>
            <a:fillRect/>
          </a:stretch>
        </p:blipFill>
        <p:spPr>
          <a:xfrm>
            <a:off x="715125" y="3573016"/>
            <a:ext cx="1512168" cy="1584176"/>
          </a:xfrm>
          <a:prstGeom prst="rect">
            <a:avLst/>
          </a:prstGeom>
        </p:spPr>
      </p:pic>
      <p:pic>
        <p:nvPicPr>
          <p:cNvPr id="5130" name="Picture 3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7306" y="892739"/>
            <a:ext cx="3211746" cy="253626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3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3510" y="4243969"/>
            <a:ext cx="3225542" cy="252433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a:spLocks noChangeArrowheads="1"/>
          </p:cNvSpPr>
          <p:nvPr/>
        </p:nvSpPr>
        <p:spPr bwMode="auto">
          <a:xfrm>
            <a:off x="5567306" y="628229"/>
            <a:ext cx="25202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en-US" sz="1400" b="1" dirty="0">
                <a:latin typeface="Calibri" pitchFamily="34" charset="0"/>
                <a:ea typeface="Calibri" pitchFamily="34" charset="0"/>
                <a:cs typeface="Times New Roman" pitchFamily="18" charset="0"/>
              </a:rPr>
              <a:t>Alte</a:t>
            </a:r>
            <a:r>
              <a:rPr kumimoji="0" lang="de-DE"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Zeiten:</a:t>
            </a:r>
            <a:endParaRPr kumimoji="0" lang="en-US" alt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3"/>
          <p:cNvSpPr>
            <a:spLocks noChangeArrowheads="1"/>
          </p:cNvSpPr>
          <p:nvPr/>
        </p:nvSpPr>
        <p:spPr bwMode="auto">
          <a:xfrm>
            <a:off x="0" y="423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5"/>
          <p:cNvSpPr/>
          <p:nvPr/>
        </p:nvSpPr>
        <p:spPr>
          <a:xfrm>
            <a:off x="5436096" y="3452845"/>
            <a:ext cx="3356753" cy="738664"/>
          </a:xfrm>
          <a:prstGeom prst="rect">
            <a:avLst/>
          </a:prstGeom>
        </p:spPr>
        <p:txBody>
          <a:bodyPr wrap="square">
            <a:spAutoFit/>
          </a:bodyPr>
          <a:lstStyle/>
          <a:p>
            <a:pPr lvl="0" fontAlgn="base">
              <a:spcBef>
                <a:spcPct val="0"/>
              </a:spcBef>
              <a:spcAft>
                <a:spcPct val="0"/>
              </a:spcAft>
            </a:pPr>
            <a:r>
              <a:rPr kumimoji="0" lang="de-DE"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t>
            </a:r>
            <a:r>
              <a:rPr kumimoji="0" lang="de-DE" alt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Gemona</a:t>
            </a:r>
            <a:r>
              <a:rPr kumimoji="0" lang="de-DE"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/Friaul 1993 mit Lilli (1) und Georg (3), erst mit dem Auto, dann mit Fahrrad und</a:t>
            </a:r>
            <a:r>
              <a:rPr kumimoji="0" lang="de-DE" alt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de-DE" alt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Anhänger</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25198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95536" y="120814"/>
            <a:ext cx="3456384" cy="2880320"/>
          </a:xfrm>
          <a:prstGeom prst="rect">
            <a:avLst/>
          </a:prstGeom>
        </p:spPr>
      </p:pic>
      <p:sp>
        <p:nvSpPr>
          <p:cNvPr id="5" name="Rectangle 4"/>
          <p:cNvSpPr/>
          <p:nvPr/>
        </p:nvSpPr>
        <p:spPr>
          <a:xfrm>
            <a:off x="4139952" y="116632"/>
            <a:ext cx="4806280" cy="6740307"/>
          </a:xfrm>
          <a:prstGeom prst="rect">
            <a:avLst/>
          </a:prstGeom>
        </p:spPr>
        <p:txBody>
          <a:bodyPr wrap="square">
            <a:spAutoFit/>
          </a:bodyPr>
          <a:lstStyle/>
          <a:p>
            <a:r>
              <a:rPr lang="de-DE" dirty="0"/>
              <a:t>Ja sitze hier nach Abendessen und nach dem ersten oder zweiten Bier relativ zufrieden und glücklich an einem sehr ruhigen Platz in einem Weinberg aber natürlich ein wenig neben dem Weinberg. Gestern Nacht war es sehr gewittrig und hat es ordentlich gedonnert und morgens hat der Fuchs noch ordentlich geschrien da ich in sein Revier eingedrungen bin. Das natürlich die E-Bike Radler morgens um 8 Uhr bei meiner Morgentoilette auftauchten war eher unerwartet aber auch nicht weiter </a:t>
            </a:r>
            <a:r>
              <a:rPr lang="de-DE" dirty="0" smtClean="0"/>
              <a:t>schlimm. </a:t>
            </a:r>
            <a:r>
              <a:rPr lang="de-DE" dirty="0"/>
              <a:t>War ein anstrengender Tag über 80 km und nicht alles Berg runter, vor Udine geht's auch ganz schön rauf und runter aber die Wege haben sich doch sehr gebessert was die Auszeichnung angeht. Die Zeiten seit den ersten Südtirol Trips und Friaul 1993 mit den Kindern waren da noch etwas anders. War wieder wie damals in </a:t>
            </a:r>
            <a:r>
              <a:rPr lang="de-DE" dirty="0" err="1"/>
              <a:t>Gemona</a:t>
            </a:r>
            <a:r>
              <a:rPr lang="de-DE" dirty="0"/>
              <a:t> und bin dann nach Udine gefahren und  nicht wie damals nach San Daniele und dann zurück auf der anderen Seite vom Tagliamento. Den Tagliamento bei Udine auf den nächsten Bildern nach Norden (sieht man an den Bergen) und nach Süden (mit Badenden): sehr </a:t>
            </a:r>
            <a:r>
              <a:rPr lang="de-DE" dirty="0" smtClean="0"/>
              <a:t>schön</a:t>
            </a:r>
            <a:endParaRPr lang="en-US" dirty="0"/>
          </a:p>
        </p:txBody>
      </p:sp>
      <p:pic>
        <p:nvPicPr>
          <p:cNvPr id="7" name="Picture 6"/>
          <p:cNvPicPr/>
          <p:nvPr/>
        </p:nvPicPr>
        <p:blipFill>
          <a:blip r:embed="rId3"/>
          <a:stretch>
            <a:fillRect/>
          </a:stretch>
        </p:blipFill>
        <p:spPr>
          <a:xfrm>
            <a:off x="395536" y="3284984"/>
            <a:ext cx="3456384" cy="2664296"/>
          </a:xfrm>
          <a:prstGeom prst="rect">
            <a:avLst/>
          </a:prstGeom>
        </p:spPr>
      </p:pic>
      <p:sp>
        <p:nvSpPr>
          <p:cNvPr id="8" name="Rectangle 7"/>
          <p:cNvSpPr/>
          <p:nvPr/>
        </p:nvSpPr>
        <p:spPr>
          <a:xfrm>
            <a:off x="395536" y="6021288"/>
            <a:ext cx="1943865" cy="369332"/>
          </a:xfrm>
          <a:prstGeom prst="rect">
            <a:avLst/>
          </a:prstGeom>
        </p:spPr>
        <p:txBody>
          <a:bodyPr wrap="none">
            <a:spAutoFit/>
          </a:bodyPr>
          <a:lstStyle/>
          <a:p>
            <a:r>
              <a:rPr lang="de-DE" dirty="0"/>
              <a:t>Platz am Weinberg</a:t>
            </a:r>
            <a:endParaRPr lang="en-US" dirty="0"/>
          </a:p>
        </p:txBody>
      </p:sp>
    </p:spTree>
    <p:extLst>
      <p:ext uri="{BB962C8B-B14F-4D97-AF65-F5344CB8AC3E}">
        <p14:creationId xmlns:p14="http://schemas.microsoft.com/office/powerpoint/2010/main" val="2776320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2678</Words>
  <Application>Microsoft Office PowerPoint</Application>
  <PresentationFormat>On-screen Show (4:3)</PresentationFormat>
  <Paragraphs>73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Fahrradtour nach Triest und Venedig</vt:lpstr>
      <vt:lpstr>Die Tour in Etappen</vt:lpstr>
      <vt:lpstr>22.7.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Fahrradtour nach Triest und Venedig</dc:title>
  <dc:creator>Klaus Roeder</dc:creator>
  <cp:lastModifiedBy>Klaus Roeder</cp:lastModifiedBy>
  <cp:revision>18</cp:revision>
  <dcterms:created xsi:type="dcterms:W3CDTF">2022-08-08T10:14:27Z</dcterms:created>
  <dcterms:modified xsi:type="dcterms:W3CDTF">2022-09-24T10:39:14Z</dcterms:modified>
</cp:coreProperties>
</file>